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259" r:id="rId2"/>
    <p:sldId id="490" r:id="rId3"/>
    <p:sldId id="292" r:id="rId4"/>
    <p:sldId id="257" r:id="rId5"/>
    <p:sldId id="264" r:id="rId6"/>
    <p:sldId id="266" r:id="rId7"/>
    <p:sldId id="491" r:id="rId8"/>
    <p:sldId id="265" r:id="rId9"/>
    <p:sldId id="287" r:id="rId10"/>
    <p:sldId id="492" r:id="rId11"/>
    <p:sldId id="295" r:id="rId12"/>
    <p:sldId id="296" r:id="rId13"/>
    <p:sldId id="479" r:id="rId14"/>
    <p:sldId id="473" r:id="rId15"/>
    <p:sldId id="493" r:id="rId16"/>
    <p:sldId id="494" r:id="rId17"/>
    <p:sldId id="495" r:id="rId18"/>
    <p:sldId id="496" r:id="rId19"/>
    <p:sldId id="283" r:id="rId20"/>
    <p:sldId id="497" r:id="rId21"/>
    <p:sldId id="498" r:id="rId22"/>
    <p:sldId id="499" r:id="rId23"/>
    <p:sldId id="281" r:id="rId24"/>
    <p:sldId id="28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00FF00"/>
    <a:srgbClr val="FEDEDE"/>
    <a:srgbClr val="FFCCFF"/>
    <a:srgbClr val="FFFFCC"/>
    <a:srgbClr val="D9ACCF"/>
    <a:srgbClr val="FEFEFF"/>
    <a:srgbClr val="855BA2"/>
    <a:srgbClr val="70408B"/>
    <a:srgbClr val="875E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964" y="28"/>
      </p:cViewPr>
      <p:guideLst/>
    </p:cSldViewPr>
  </p:slideViewPr>
  <p:notesTextViewPr>
    <p:cViewPr>
      <p:scale>
        <a:sx n="1" d="1"/>
        <a:sy n="1" d="1"/>
      </p:scale>
      <p:origin x="0" y="-56"/>
    </p:cViewPr>
  </p:notesTextViewPr>
  <p:notesViewPr>
    <p:cSldViewPr snapToGrid="0">
      <p:cViewPr varScale="1">
        <p:scale>
          <a:sx n="57" d="100"/>
          <a:sy n="57" d="100"/>
        </p:scale>
        <p:origin x="3259" y="3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260ABE3-9145-D3EC-4F28-D84ED4BEB5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22EEFA-0DE1-06AC-08FF-9565310B6CB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2E49697-56AB-4665-801D-7BEC896D9B79}" type="datetimeFigureOut">
              <a:rPr lang="en-US" smtClean="0"/>
              <a:t>12/25/2024</a:t>
            </a:fld>
            <a:endParaRPr lang="en-US"/>
          </a:p>
        </p:txBody>
      </p:sp>
      <p:sp>
        <p:nvSpPr>
          <p:cNvPr id="4" name="Footer Placeholder 3">
            <a:extLst>
              <a:ext uri="{FF2B5EF4-FFF2-40B4-BE49-F238E27FC236}">
                <a16:creationId xmlns:a16="http://schemas.microsoft.com/office/drawing/2014/main" id="{AEFA6C7F-57A7-F269-FD2E-A051365656B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1FE123-D811-9445-2546-28635BEDD4C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B35F8-FE39-4CB9-9844-AE02BEAD22ED}" type="slidenum">
              <a:rPr lang="en-US" smtClean="0"/>
              <a:t>‹#›</a:t>
            </a:fld>
            <a:endParaRPr lang="en-US"/>
          </a:p>
        </p:txBody>
      </p:sp>
    </p:spTree>
    <p:extLst>
      <p:ext uri="{BB962C8B-B14F-4D97-AF65-F5344CB8AC3E}">
        <p14:creationId xmlns:p14="http://schemas.microsoft.com/office/powerpoint/2010/main" val="29859359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B5E021-7566-4D7F-A62D-4ADB850A8884}" type="datetimeFigureOut">
              <a:rPr lang="en-US" smtClean="0"/>
              <a:t>12/25/2024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26854EF-8C27-4D76-B755-1794355016F8}" type="slidenum">
              <a:rPr lang="en-US" smtClean="0"/>
              <a:t>‹#›</a:t>
            </a:fld>
            <a:endParaRPr lang="en-US"/>
          </a:p>
        </p:txBody>
      </p:sp>
    </p:spTree>
    <p:extLst>
      <p:ext uri="{BB962C8B-B14F-4D97-AF65-F5344CB8AC3E}">
        <p14:creationId xmlns:p14="http://schemas.microsoft.com/office/powerpoint/2010/main" val="2744562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Hương</a:t>
            </a:r>
            <a:r>
              <a:rPr lang="en-US" dirty="0"/>
              <a:t> </a:t>
            </a:r>
            <a:r>
              <a:rPr lang="en-US" dirty="0" err="1"/>
              <a:t>Thảo</a:t>
            </a:r>
            <a:r>
              <a:rPr lang="en-US" dirty="0"/>
              <a:t> – </a:t>
            </a:r>
            <a:r>
              <a:rPr lang="en-US" dirty="0" err="1"/>
              <a:t>Zalo</a:t>
            </a:r>
            <a:r>
              <a:rPr lang="en-US" dirty="0"/>
              <a:t> 0972115126</a:t>
            </a:r>
          </a:p>
          <a:p>
            <a:endParaRPr lang="en-US" dirty="0"/>
          </a:p>
        </p:txBody>
      </p:sp>
      <p:sp>
        <p:nvSpPr>
          <p:cNvPr id="4" name="Slide Number Placeholder 3"/>
          <p:cNvSpPr>
            <a:spLocks noGrp="1"/>
          </p:cNvSpPr>
          <p:nvPr>
            <p:ph type="sldNum" sz="quarter" idx="5"/>
          </p:nvPr>
        </p:nvSpPr>
        <p:spPr/>
        <p:txBody>
          <a:bodyPr/>
          <a:lstStyle/>
          <a:p>
            <a:fld id="{F26854EF-8C27-4D76-B755-1794355016F8}" type="slidenum">
              <a:rPr lang="en-US" smtClean="0"/>
              <a:t>1</a:t>
            </a:fld>
            <a:endParaRPr lang="en-US"/>
          </a:p>
        </p:txBody>
      </p:sp>
    </p:spTree>
    <p:extLst>
      <p:ext uri="{BB962C8B-B14F-4D97-AF65-F5344CB8AC3E}">
        <p14:creationId xmlns:p14="http://schemas.microsoft.com/office/powerpoint/2010/main" val="259488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Hương</a:t>
            </a:r>
            <a:r>
              <a:rPr lang="en-US" dirty="0"/>
              <a:t> </a:t>
            </a:r>
            <a:r>
              <a:rPr lang="en-US" dirty="0" err="1"/>
              <a:t>Thảo</a:t>
            </a:r>
            <a:r>
              <a:rPr lang="en-US" dirty="0"/>
              <a:t> – </a:t>
            </a:r>
            <a:r>
              <a:rPr lang="en-US" dirty="0" err="1"/>
              <a:t>Zalo</a:t>
            </a:r>
            <a:r>
              <a:rPr lang="en-US" dirty="0"/>
              <a:t> 0972115126</a:t>
            </a:r>
          </a:p>
        </p:txBody>
      </p:sp>
      <p:sp>
        <p:nvSpPr>
          <p:cNvPr id="4" name="Slide Number Placeholder 3"/>
          <p:cNvSpPr>
            <a:spLocks noGrp="1"/>
          </p:cNvSpPr>
          <p:nvPr>
            <p:ph type="sldNum" sz="quarter" idx="5"/>
          </p:nvPr>
        </p:nvSpPr>
        <p:spPr/>
        <p:txBody>
          <a:bodyPr/>
          <a:lstStyle/>
          <a:p>
            <a:fld id="{F26854EF-8C27-4D76-B755-1794355016F8}" type="slidenum">
              <a:rPr lang="en-US" smtClean="0"/>
              <a:t>4</a:t>
            </a:fld>
            <a:endParaRPr lang="en-US"/>
          </a:p>
        </p:txBody>
      </p:sp>
    </p:spTree>
    <p:extLst>
      <p:ext uri="{BB962C8B-B14F-4D97-AF65-F5344CB8AC3E}">
        <p14:creationId xmlns:p14="http://schemas.microsoft.com/office/powerpoint/2010/main" val="2376637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Hương</a:t>
            </a:r>
            <a:r>
              <a:rPr lang="en-US" dirty="0"/>
              <a:t> </a:t>
            </a:r>
            <a:r>
              <a:rPr lang="en-US" dirty="0" err="1"/>
              <a:t>Thảo</a:t>
            </a:r>
            <a:r>
              <a:rPr lang="en-US" dirty="0"/>
              <a:t> – </a:t>
            </a:r>
            <a:r>
              <a:rPr lang="en-US" dirty="0" err="1"/>
              <a:t>Zalo</a:t>
            </a:r>
            <a:r>
              <a:rPr lang="en-US"/>
              <a:t> 0972115126</a:t>
            </a:r>
          </a:p>
          <a:p>
            <a:endParaRPr lang="en-US"/>
          </a:p>
        </p:txBody>
      </p:sp>
      <p:sp>
        <p:nvSpPr>
          <p:cNvPr id="4" name="Slide Number Placeholder 3"/>
          <p:cNvSpPr>
            <a:spLocks noGrp="1"/>
          </p:cNvSpPr>
          <p:nvPr>
            <p:ph type="sldNum" sz="quarter" idx="5"/>
          </p:nvPr>
        </p:nvSpPr>
        <p:spPr/>
        <p:txBody>
          <a:bodyPr/>
          <a:lstStyle/>
          <a:p>
            <a:fld id="{F26854EF-8C27-4D76-B755-1794355016F8}" type="slidenum">
              <a:rPr lang="en-US" smtClean="0"/>
              <a:t>11</a:t>
            </a:fld>
            <a:endParaRPr lang="en-US"/>
          </a:p>
        </p:txBody>
      </p:sp>
    </p:spTree>
    <p:extLst>
      <p:ext uri="{BB962C8B-B14F-4D97-AF65-F5344CB8AC3E}">
        <p14:creationId xmlns:p14="http://schemas.microsoft.com/office/powerpoint/2010/main" val="58252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D8895-A2F5-81D7-5EFD-89A27012B18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7909EC-D8A5-2380-1728-F44B30367E13}"/>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B6EF330-4F30-46A9-9926-674A88A71C74}"/>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5" name="Footer Placeholder 4">
            <a:extLst>
              <a:ext uri="{FF2B5EF4-FFF2-40B4-BE49-F238E27FC236}">
                <a16:creationId xmlns:a16="http://schemas.microsoft.com/office/drawing/2014/main" id="{7264DC4E-15E1-164B-685E-29810EA58B5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04BD44B4-905A-70A6-C41A-C4A7E77139CC}"/>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40659619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40B5C-1008-4879-0F1D-CDE4695EBF57}"/>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369906-E5A4-A15A-7803-1BF7A041E384}"/>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EDA232-42D2-BB7D-C5E1-86E90DB1FE21}"/>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5" name="Footer Placeholder 4">
            <a:extLst>
              <a:ext uri="{FF2B5EF4-FFF2-40B4-BE49-F238E27FC236}">
                <a16:creationId xmlns:a16="http://schemas.microsoft.com/office/drawing/2014/main" id="{41BAF403-6694-0412-12A9-C837436F6F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36D9CFD-CD09-0D33-D11F-4702EC88FA84}"/>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1480976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B7FB5F-4821-3510-D03E-98D063B9A8BF}"/>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88E457-7472-BD78-1DE7-2CE1AEB75722}"/>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18D26C-D678-2593-370E-D1E35A9967D9}"/>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5" name="Footer Placeholder 4">
            <a:extLst>
              <a:ext uri="{FF2B5EF4-FFF2-40B4-BE49-F238E27FC236}">
                <a16:creationId xmlns:a16="http://schemas.microsoft.com/office/drawing/2014/main" id="{D5DBB403-8A1E-F840-5CF3-D5BD33D78F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CCCE5DE-AD7F-DD36-6DBD-339C0C5C9252}"/>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10542868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3971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EA8BAB-953F-7FC0-6A0A-3243D917A22D}"/>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A64363CF-8FB3-5416-34A7-442F5711CC69}"/>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65D05A-CBD3-5603-6B78-2EB55F166920}"/>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5" name="Footer Placeholder 4">
            <a:extLst>
              <a:ext uri="{FF2B5EF4-FFF2-40B4-BE49-F238E27FC236}">
                <a16:creationId xmlns:a16="http://schemas.microsoft.com/office/drawing/2014/main" id="{1C6D5C26-AE22-F78E-2557-DDC7E32BCA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D0C69081-4FA9-CFB4-40C4-750E72C0748E}"/>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1293807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505B30-2AD8-51C1-F6C1-BF0D0327B481}"/>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EC9D1AF-EDD2-E0EB-2F7A-226C48350D8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CBAF2E-9249-7484-7274-6C7DC691F037}"/>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5" name="Footer Placeholder 4">
            <a:extLst>
              <a:ext uri="{FF2B5EF4-FFF2-40B4-BE49-F238E27FC236}">
                <a16:creationId xmlns:a16="http://schemas.microsoft.com/office/drawing/2014/main" id="{2C8DF08D-4F9B-84BA-0E51-18CF8B1A980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6AB434F-5F8C-5B04-6AAC-E6A79956C55E}"/>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37976668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D3878-D461-8E99-96DB-C83C69F87B3E}"/>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18F6120F-1E8A-7D7A-9E10-2D1285BCE8FA}"/>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79DDC5-A643-35E4-2126-5D9BB8534B41}"/>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2BDAE6-28FC-4A11-9771-7723763FB756}"/>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6" name="Footer Placeholder 5">
            <a:extLst>
              <a:ext uri="{FF2B5EF4-FFF2-40B4-BE49-F238E27FC236}">
                <a16:creationId xmlns:a16="http://schemas.microsoft.com/office/drawing/2014/main" id="{3D87C0E8-AF2E-F79A-1890-5CB0C3331BF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F382B85E-4C3E-DF23-09A8-387AA2FD1FCB}"/>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11736510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EFCFB-E07C-E690-DDDE-09BCD9322855}"/>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94308FE1-B90C-0201-0AD0-FEDFEAA55DB7}"/>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95E08EA-8EC8-FE6C-C2D3-D24A6E6FA122}"/>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EE6AF19-05C5-EE75-D4DE-DD9558EEDE0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E9CB52A-EABD-E5B0-060F-0D232CE95F0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B5460B1-0AEA-A0BC-A1F2-1BD0F7167D70}"/>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8" name="Footer Placeholder 7">
            <a:extLst>
              <a:ext uri="{FF2B5EF4-FFF2-40B4-BE49-F238E27FC236}">
                <a16:creationId xmlns:a16="http://schemas.microsoft.com/office/drawing/2014/main" id="{62A67864-C0DF-0A66-054D-30EB4B499CC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8C2557CE-FAB4-B2C1-96AD-31E6AF9B7D23}"/>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37443793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8D28B-A25A-727F-52EB-0EB0140577D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6B9FB9BE-74E5-0520-BE40-3EB709C99CCB}"/>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4" name="Footer Placeholder 3">
            <a:extLst>
              <a:ext uri="{FF2B5EF4-FFF2-40B4-BE49-F238E27FC236}">
                <a16:creationId xmlns:a16="http://schemas.microsoft.com/office/drawing/2014/main" id="{4DD916C1-4286-EB33-6EC6-A903DD4FADE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5B9D2FB-B342-A051-3515-D5BA09688955}"/>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2539040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67B087-4609-8432-CE21-C7829A6B746D}"/>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3" name="Footer Placeholder 2">
            <a:extLst>
              <a:ext uri="{FF2B5EF4-FFF2-40B4-BE49-F238E27FC236}">
                <a16:creationId xmlns:a16="http://schemas.microsoft.com/office/drawing/2014/main" id="{70D468E3-EB72-AE40-D542-F1865A84991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CADFD0CD-5A0C-5274-9014-F0A602EEDF6B}"/>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6990971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C30A6-DC21-AF26-6C15-24DCEDA4736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B823FB6-ADEC-B4C4-D417-944A31DDC676}"/>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F69523-AB53-DBAF-E0E1-93B7550A4B3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E33CC3A-7711-2BF7-D2E7-6604DBA1A61C}"/>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6" name="Footer Placeholder 5">
            <a:extLst>
              <a:ext uri="{FF2B5EF4-FFF2-40B4-BE49-F238E27FC236}">
                <a16:creationId xmlns:a16="http://schemas.microsoft.com/office/drawing/2014/main" id="{8A59F250-2702-92EA-BE9C-BE8F48FD985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3061BFA1-F4E4-9F5D-DDEA-7FDC0BE2D8A2}"/>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3658304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63272-CA08-D47C-4BFA-62A6AA3C127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906991D-AE40-0049-1C99-A9D2066C7EF6}"/>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91E4AA2-EFD4-1798-614B-505FC63A18E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3D01F3-E22D-9F41-DD3E-D376D2D3C952}"/>
              </a:ext>
            </a:extLst>
          </p:cNvPr>
          <p:cNvSpPr>
            <a:spLocks noGrp="1"/>
          </p:cNvSpPr>
          <p:nvPr>
            <p:ph type="dt" sz="half" idx="10"/>
          </p:nvPr>
        </p:nvSpPr>
        <p:spPr>
          <a:xfrm>
            <a:off x="838200" y="6356350"/>
            <a:ext cx="2743200" cy="365125"/>
          </a:xfrm>
          <a:prstGeom prst="rect">
            <a:avLst/>
          </a:prstGeom>
        </p:spPr>
        <p:txBody>
          <a:bodyPr/>
          <a:lstStyle/>
          <a:p>
            <a:fld id="{49739B07-93C7-4970-A76D-D492B751A6B5}" type="datetimeFigureOut">
              <a:rPr lang="en-US" smtClean="0"/>
              <a:t>12/25/2024</a:t>
            </a:fld>
            <a:endParaRPr lang="en-US"/>
          </a:p>
        </p:txBody>
      </p:sp>
      <p:sp>
        <p:nvSpPr>
          <p:cNvPr id="6" name="Footer Placeholder 5">
            <a:extLst>
              <a:ext uri="{FF2B5EF4-FFF2-40B4-BE49-F238E27FC236}">
                <a16:creationId xmlns:a16="http://schemas.microsoft.com/office/drawing/2014/main" id="{C435528D-480C-B935-0A15-3EE53A812F5C}"/>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E796A2D-9687-9328-2382-8C2723AAE135}"/>
              </a:ext>
            </a:extLst>
          </p:cNvPr>
          <p:cNvSpPr>
            <a:spLocks noGrp="1"/>
          </p:cNvSpPr>
          <p:nvPr>
            <p:ph type="sldNum" sz="quarter" idx="12"/>
          </p:nvPr>
        </p:nvSpPr>
        <p:spPr>
          <a:xfrm>
            <a:off x="8610600" y="6356350"/>
            <a:ext cx="2743200" cy="365125"/>
          </a:xfrm>
          <a:prstGeom prst="rect">
            <a:avLst/>
          </a:prstGeom>
        </p:spPr>
        <p:txBody>
          <a:bodyPr/>
          <a:lstStyle/>
          <a:p>
            <a:fld id="{A421C960-F3EB-4352-B858-9DEC58F8ECB5}" type="slidenum">
              <a:rPr lang="en-US" smtClean="0"/>
              <a:t>‹#›</a:t>
            </a:fld>
            <a:endParaRPr lang="en-US"/>
          </a:p>
        </p:txBody>
      </p:sp>
    </p:spTree>
    <p:extLst>
      <p:ext uri="{BB962C8B-B14F-4D97-AF65-F5344CB8AC3E}">
        <p14:creationId xmlns:p14="http://schemas.microsoft.com/office/powerpoint/2010/main" val="2859593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descr="A picture containing painting, drawing, fruit, child art&#10;&#10;Description automatically generated">
            <a:extLst>
              <a:ext uri="{FF2B5EF4-FFF2-40B4-BE49-F238E27FC236}">
                <a16:creationId xmlns:a16="http://schemas.microsoft.com/office/drawing/2014/main" id="{573787BA-CC4D-C634-9D80-4856B8203F17}"/>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8" name="Picture 7" descr="A round pink label with white text and a black background&#10;&#10;Description automatically generated">
            <a:extLst>
              <a:ext uri="{FF2B5EF4-FFF2-40B4-BE49-F238E27FC236}">
                <a16:creationId xmlns:a16="http://schemas.microsoft.com/office/drawing/2014/main" id="{1F2B29DA-F5C9-E2EF-DB99-C28A9FF1DA97}"/>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1730477" y="0"/>
            <a:ext cx="1545210" cy="1545210"/>
          </a:xfrm>
          <a:prstGeom prst="rect">
            <a:avLst/>
          </a:prstGeom>
        </p:spPr>
      </p:pic>
    </p:spTree>
    <p:extLst>
      <p:ext uri="{BB962C8B-B14F-4D97-AF65-F5344CB8AC3E}">
        <p14:creationId xmlns:p14="http://schemas.microsoft.com/office/powerpoint/2010/main" val="30237925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10" Type="http://schemas.openxmlformats.org/officeDocument/2006/relationships/image" Target="../media/image36.png"/><Relationship Id="rId4" Type="http://schemas.microsoft.com/office/2007/relationships/hdphoto" Target="../media/hdphoto3.wdp"/><Relationship Id="rId9"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10" Type="http://schemas.openxmlformats.org/officeDocument/2006/relationships/image" Target="../media/image38.png"/><Relationship Id="rId4" Type="http://schemas.microsoft.com/office/2007/relationships/hdphoto" Target="../media/hdphoto3.wdp"/><Relationship Id="rId9" Type="http://schemas.openxmlformats.org/officeDocument/2006/relationships/image" Target="../media/image35.png"/></Relationships>
</file>

<file path=ppt/slides/_rels/slide1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10" Type="http://schemas.openxmlformats.org/officeDocument/2006/relationships/image" Target="../media/image39.png"/><Relationship Id="rId4" Type="http://schemas.microsoft.com/office/2007/relationships/hdphoto" Target="../media/hdphoto3.wdp"/><Relationship Id="rId9" Type="http://schemas.openxmlformats.org/officeDocument/2006/relationships/image" Target="../media/image35.png"/></Relationships>
</file>

<file path=ppt/slides/_rels/slide16.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32.png"/><Relationship Id="rId7" Type="http://schemas.openxmlformats.org/officeDocument/2006/relationships/image" Target="../media/image37.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10" Type="http://schemas.openxmlformats.org/officeDocument/2006/relationships/image" Target="../media/image40.png"/><Relationship Id="rId4" Type="http://schemas.microsoft.com/office/2007/relationships/hdphoto" Target="../media/hdphoto3.wdp"/><Relationship Id="rId9" Type="http://schemas.openxmlformats.org/officeDocument/2006/relationships/image" Target="../media/image35.png"/></Relationships>
</file>

<file path=ppt/slides/_rels/slide1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audio" Target="../media/audio1.wav"/><Relationship Id="rId1" Type="http://schemas.openxmlformats.org/officeDocument/2006/relationships/slideLayout" Target="../slideLayouts/slideLayout12.xml"/><Relationship Id="rId6" Type="http://schemas.microsoft.com/office/2007/relationships/hdphoto" Target="../media/hdphoto4.wdp"/><Relationship Id="rId5" Type="http://schemas.openxmlformats.org/officeDocument/2006/relationships/image" Target="../media/image33.png"/><Relationship Id="rId10" Type="http://schemas.openxmlformats.org/officeDocument/2006/relationships/image" Target="../media/image41.png"/><Relationship Id="rId4" Type="http://schemas.microsoft.com/office/2007/relationships/hdphoto" Target="../media/hdphoto3.wdp"/><Relationship Id="rId9"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1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11.svg"/><Relationship Id="rId12" Type="http://schemas.openxmlformats.org/officeDocument/2006/relationships/image" Target="../media/image16.png"/><Relationship Id="rId17" Type="http://schemas.openxmlformats.org/officeDocument/2006/relationships/image" Target="../media/image21.svg"/><Relationship Id="rId2" Type="http://schemas.openxmlformats.org/officeDocument/2006/relationships/notesSlide" Target="../notesSlides/notesSlide2.xml"/><Relationship Id="rId16" Type="http://schemas.openxmlformats.org/officeDocument/2006/relationships/image" Target="../media/image20.png"/><Relationship Id="rId20"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19.svg"/><Relationship Id="rId10" Type="http://schemas.openxmlformats.org/officeDocument/2006/relationships/image" Target="../media/image14.png"/><Relationship Id="rId19"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2" name="Picture 11" descr="A child and child dancing&#10;&#10;Description automatically generated with low confidence">
            <a:extLst>
              <a:ext uri="{FF2B5EF4-FFF2-40B4-BE49-F238E27FC236}">
                <a16:creationId xmlns:a16="http://schemas.microsoft.com/office/drawing/2014/main" id="{0F184668-B761-4C2F-7A17-56087D80C3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1680" y="2055224"/>
            <a:ext cx="5421085" cy="5421085"/>
          </a:xfrm>
          <a:prstGeom prst="rect">
            <a:avLst/>
          </a:prstGeom>
        </p:spPr>
      </p:pic>
      <p:pic>
        <p:nvPicPr>
          <p:cNvPr id="2" name="Picture 1">
            <a:extLst>
              <a:ext uri="{FF2B5EF4-FFF2-40B4-BE49-F238E27FC236}">
                <a16:creationId xmlns:a16="http://schemas.microsoft.com/office/drawing/2014/main" id="{82A88255-0CB8-5453-661C-ADF63829A5BC}"/>
              </a:ext>
            </a:extLst>
          </p:cNvPr>
          <p:cNvPicPr>
            <a:picLocks noChangeAspect="1"/>
          </p:cNvPicPr>
          <p:nvPr/>
        </p:nvPicPr>
        <p:blipFill>
          <a:blip r:embed="rId5"/>
          <a:stretch>
            <a:fillRect/>
          </a:stretch>
        </p:blipFill>
        <p:spPr>
          <a:xfrm>
            <a:off x="151102" y="1214926"/>
            <a:ext cx="6504996" cy="4834547"/>
          </a:xfrm>
          <a:prstGeom prst="rect">
            <a:avLst/>
          </a:prstGeom>
        </p:spPr>
      </p:pic>
    </p:spTree>
    <p:extLst>
      <p:ext uri="{BB962C8B-B14F-4D97-AF65-F5344CB8AC3E}">
        <p14:creationId xmlns:p14="http://schemas.microsoft.com/office/powerpoint/2010/main" val="242838608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nodeType="withEffect">
                                  <p:stCondLst>
                                    <p:cond delay="0"/>
                                  </p:stCondLst>
                                  <p:childTnLst>
                                    <p:animRot by="120000">
                                      <p:cBhvr>
                                        <p:cTn id="6" dur="75" fill="hold">
                                          <p:stCondLst>
                                            <p:cond delay="0"/>
                                          </p:stCondLst>
                                        </p:cTn>
                                        <p:tgtEl>
                                          <p:spTgt spid="12"/>
                                        </p:tgtEl>
                                        <p:attrNameLst>
                                          <p:attrName>r</p:attrName>
                                        </p:attrNameLst>
                                      </p:cBhvr>
                                    </p:animRot>
                                    <p:animRot by="-240000">
                                      <p:cBhvr>
                                        <p:cTn id="7" dur="150" fill="hold">
                                          <p:stCondLst>
                                            <p:cond delay="150"/>
                                          </p:stCondLst>
                                        </p:cTn>
                                        <p:tgtEl>
                                          <p:spTgt spid="12"/>
                                        </p:tgtEl>
                                        <p:attrNameLst>
                                          <p:attrName>r</p:attrName>
                                        </p:attrNameLst>
                                      </p:cBhvr>
                                    </p:animRot>
                                    <p:animRot by="240000">
                                      <p:cBhvr>
                                        <p:cTn id="8" dur="150" fill="hold">
                                          <p:stCondLst>
                                            <p:cond delay="300"/>
                                          </p:stCondLst>
                                        </p:cTn>
                                        <p:tgtEl>
                                          <p:spTgt spid="12"/>
                                        </p:tgtEl>
                                        <p:attrNameLst>
                                          <p:attrName>r</p:attrName>
                                        </p:attrNameLst>
                                      </p:cBhvr>
                                    </p:animRot>
                                    <p:animRot by="-240000">
                                      <p:cBhvr>
                                        <p:cTn id="9" dur="150" fill="hold">
                                          <p:stCondLst>
                                            <p:cond delay="450"/>
                                          </p:stCondLst>
                                        </p:cTn>
                                        <p:tgtEl>
                                          <p:spTgt spid="12"/>
                                        </p:tgtEl>
                                        <p:attrNameLst>
                                          <p:attrName>r</p:attrName>
                                        </p:attrNameLst>
                                      </p:cBhvr>
                                    </p:animRot>
                                    <p:animRot by="120000">
                                      <p:cBhvr>
                                        <p:cTn id="10" dur="150" fill="hold">
                                          <p:stCondLst>
                                            <p:cond delay="600"/>
                                          </p:stCondLst>
                                        </p:cTn>
                                        <p:tgtEl>
                                          <p:spTgt spid="1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ainting, drawing, fruit, child art&#10;&#10;Description automatically generated">
            <a:extLst>
              <a:ext uri="{FF2B5EF4-FFF2-40B4-BE49-F238E27FC236}">
                <a16:creationId xmlns:a16="http://schemas.microsoft.com/office/drawing/2014/main" id="{B5995127-925E-16FB-9876-FD3FAF83F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Rounded Corners 5">
            <a:extLst>
              <a:ext uri="{FF2B5EF4-FFF2-40B4-BE49-F238E27FC236}">
                <a16:creationId xmlns:a16="http://schemas.microsoft.com/office/drawing/2014/main" id="{4C870601-D889-FC4A-BB3A-3865398EC7A5}"/>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3202156-5AB1-D1FA-E6C9-513D9401694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80" b="91313" l="65664" r="96185">
                        <a14:foregroundMark x1="79179" y1="26303" x2="78015" y2="40566"/>
                        <a14:foregroundMark x1="78015" y1="40566" x2="80537" y2="48687"/>
                        <a14:foregroundMark x1="66311" y1="33131" x2="66311" y2="33131"/>
                        <a14:foregroundMark x1="81571" y1="36848" x2="79340" y2="35354"/>
                        <a14:foregroundMark x1="82606" y1="91313" x2="82153" y2="88889"/>
                      </a14:backgroundRemoval>
                    </a14:imgEffect>
                  </a14:imgLayer>
                </a14:imgProps>
              </a:ext>
              <a:ext uri="{28A0092B-C50C-407E-A947-70E740481C1C}">
                <a14:useLocalDpi xmlns:a14="http://schemas.microsoft.com/office/drawing/2010/main" val="0"/>
              </a:ext>
            </a:extLst>
          </a:blip>
          <a:srcRect l="61853" b="42204"/>
          <a:stretch/>
        </p:blipFill>
        <p:spPr>
          <a:xfrm>
            <a:off x="7899400" y="236980"/>
            <a:ext cx="5454356" cy="6611493"/>
          </a:xfrm>
          <a:prstGeom prst="rect">
            <a:avLst/>
          </a:prstGeom>
          <a:effectLst>
            <a:outerShdw blurRad="63500" sx="102000" sy="102000" algn="ctr" rotWithShape="0">
              <a:prstClr val="black">
                <a:alpha val="40000"/>
              </a:prstClr>
            </a:outerShdw>
          </a:effectLst>
        </p:spPr>
      </p:pic>
      <p:grpSp>
        <p:nvGrpSpPr>
          <p:cNvPr id="7" name="Group 6">
            <a:extLst>
              <a:ext uri="{FF2B5EF4-FFF2-40B4-BE49-F238E27FC236}">
                <a16:creationId xmlns:a16="http://schemas.microsoft.com/office/drawing/2014/main" id="{8C3F87FB-F228-6D85-6D26-09A49CCC1AB1}"/>
              </a:ext>
            </a:extLst>
          </p:cNvPr>
          <p:cNvGrpSpPr/>
          <p:nvPr/>
        </p:nvGrpSpPr>
        <p:grpSpPr>
          <a:xfrm>
            <a:off x="668972" y="809174"/>
            <a:ext cx="7469188" cy="4078261"/>
            <a:chOff x="457789" y="2120323"/>
            <a:chExt cx="6162594" cy="1065823"/>
          </a:xfrm>
        </p:grpSpPr>
        <p:sp>
          <p:nvSpPr>
            <p:cNvPr id="8" name="Freeform 3">
              <a:extLst>
                <a:ext uri="{FF2B5EF4-FFF2-40B4-BE49-F238E27FC236}">
                  <a16:creationId xmlns:a16="http://schemas.microsoft.com/office/drawing/2014/main" id="{BF089AA3-C6ED-7B0D-49D7-4823B9384A4C}"/>
                </a:ext>
              </a:extLst>
            </p:cNvPr>
            <p:cNvSpPr/>
            <p:nvPr/>
          </p:nvSpPr>
          <p:spPr>
            <a:xfrm>
              <a:off x="457789" y="2120324"/>
              <a:ext cx="6162594" cy="1065822"/>
            </a:xfrm>
            <a:custGeom>
              <a:avLst/>
              <a:gdLst/>
              <a:ahLst/>
              <a:cxnLst/>
              <a:rect l="l" t="t" r="r" b="b"/>
              <a:pathLst>
                <a:path w="9454516" h="4572992">
                  <a:moveTo>
                    <a:pt x="0" y="0"/>
                  </a:moveTo>
                  <a:lnTo>
                    <a:pt x="0" y="4043402"/>
                  </a:lnTo>
                  <a:lnTo>
                    <a:pt x="1088390" y="4043402"/>
                  </a:lnTo>
                  <a:lnTo>
                    <a:pt x="1305560" y="4572992"/>
                  </a:lnTo>
                  <a:lnTo>
                    <a:pt x="1524000" y="4043402"/>
                  </a:lnTo>
                  <a:lnTo>
                    <a:pt x="9454516" y="4043402"/>
                  </a:lnTo>
                  <a:lnTo>
                    <a:pt x="9454516" y="0"/>
                  </a:lnTo>
                  <a:lnTo>
                    <a:pt x="0" y="0"/>
                  </a:lnTo>
                  <a:close/>
                </a:path>
              </a:pathLst>
            </a:custGeom>
            <a:solidFill>
              <a:srgbClr val="FFD6CE"/>
            </a:solidFill>
          </p:spPr>
          <p:txBody>
            <a:bodyPr/>
            <a:lstStyle/>
            <a:p>
              <a:endParaRPr lang="en-US" b="1">
                <a:solidFill>
                  <a:srgbClr val="FF0000"/>
                </a:solidFill>
              </a:endParaRPr>
            </a:p>
          </p:txBody>
        </p:sp>
        <p:sp>
          <p:nvSpPr>
            <p:cNvPr id="9" name="TextBox 8">
              <a:extLst>
                <a:ext uri="{FF2B5EF4-FFF2-40B4-BE49-F238E27FC236}">
                  <a16:creationId xmlns:a16="http://schemas.microsoft.com/office/drawing/2014/main" id="{41BCC5AB-DCE1-AC4D-338D-2CBD6F42AEE8}"/>
                </a:ext>
              </a:extLst>
            </p:cNvPr>
            <p:cNvSpPr txBox="1"/>
            <p:nvPr/>
          </p:nvSpPr>
          <p:spPr>
            <a:xfrm>
              <a:off x="509450" y="2120323"/>
              <a:ext cx="6097870" cy="925004"/>
            </a:xfrm>
            <a:prstGeom prst="rect">
              <a:avLst/>
            </a:prstGeom>
            <a:noFill/>
          </p:spPr>
          <p:txBody>
            <a:bodyPr wrap="square" rtlCol="0">
              <a:spAutoFit/>
            </a:bodyPr>
            <a:lstStyle/>
            <a:p>
              <a:pPr algn="ctr"/>
              <a:r>
                <a:rPr lang="en-US" sz="3200" b="0" i="0" dirty="0">
                  <a:solidFill>
                    <a:srgbClr val="FF0000"/>
                  </a:solidFill>
                  <a:effectLst/>
                  <a:latin typeface="Cambria" panose="02040503050406030204" pitchFamily="18" charset="0"/>
                  <a:ea typeface="Cambria" panose="02040503050406030204" pitchFamily="18" charset="0"/>
                </a:rPr>
                <a:t>Thông </a:t>
              </a:r>
              <a:r>
                <a:rPr lang="en-US" sz="3200" dirty="0" err="1">
                  <a:solidFill>
                    <a:srgbClr val="FF0000"/>
                  </a:solidFill>
                  <a:latin typeface="Cambria" panose="02040503050406030204" pitchFamily="18" charset="0"/>
                  <a:ea typeface="Cambria" panose="02040503050406030204" pitchFamily="18" charset="0"/>
                </a:rPr>
                <a:t>điệp</a:t>
              </a:r>
              <a:r>
                <a:rPr lang="en-US" sz="3200" dirty="0">
                  <a:solidFill>
                    <a:srgbClr val="FF0000"/>
                  </a:solidFill>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nhắc</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nhở</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chúng</a:t>
              </a:r>
              <a:r>
                <a:rPr lang="en-US" sz="3200" b="0" i="0" dirty="0">
                  <a:solidFill>
                    <a:srgbClr val="FF0000"/>
                  </a:solidFill>
                  <a:effectLst/>
                  <a:latin typeface="Cambria" panose="02040503050406030204" pitchFamily="18" charset="0"/>
                  <a:ea typeface="Cambria" panose="02040503050406030204" pitchFamily="18" charset="0"/>
                </a:rPr>
                <a:t> ta </a:t>
              </a:r>
              <a:r>
                <a:rPr lang="en-US" sz="3200" b="0" i="0" dirty="0" err="1">
                  <a:solidFill>
                    <a:srgbClr val="FF0000"/>
                  </a:solidFill>
                  <a:effectLst/>
                  <a:latin typeface="Cambria" panose="02040503050406030204" pitchFamily="18" charset="0"/>
                  <a:ea typeface="Cambria" panose="02040503050406030204" pitchFamily="18" charset="0"/>
                </a:rPr>
                <a:t>về</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cách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sống</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cách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ứng</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xử</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sao</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cho</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phù</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hợp</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khôn</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khéo</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với</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hoàn</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cảnh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của</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chính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mình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Để</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ăn</a:t>
              </a:r>
              <a:r>
                <a:rPr lang="en-US" sz="3200" b="0" i="0" dirty="0">
                  <a:solidFill>
                    <a:srgbClr val="FF0000"/>
                  </a:solidFill>
                  <a:effectLst/>
                  <a:latin typeface="Cambria" panose="02040503050406030204" pitchFamily="18" charset="0"/>
                  <a:ea typeface="Cambria" panose="02040503050406030204" pitchFamily="18" charset="0"/>
                </a:rPr>
                <a:t> no, </a:t>
              </a:r>
              <a:r>
                <a:rPr lang="en-US" sz="3200" b="0" i="0" dirty="0" err="1">
                  <a:solidFill>
                    <a:srgbClr val="FF0000"/>
                  </a:solidFill>
                  <a:effectLst/>
                  <a:latin typeface="Cambria" panose="02040503050406030204" pitchFamily="18" charset="0"/>
                  <a:ea typeface="Cambria" panose="02040503050406030204" pitchFamily="18" charset="0"/>
                </a:rPr>
                <a:t>mặc</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ấm</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mà</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không</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phải</a:t>
              </a:r>
              <a:r>
                <a:rPr lang="en-US" sz="3200" b="0" i="0" dirty="0">
                  <a:solidFill>
                    <a:srgbClr val="FF0000"/>
                  </a:solidFill>
                  <a:effectLst/>
                  <a:latin typeface="Cambria" panose="02040503050406030204" pitchFamily="18" charset="0"/>
                  <a:ea typeface="Cambria" panose="02040503050406030204" pitchFamily="18" charset="0"/>
                </a:rPr>
                <a:t> lo </a:t>
              </a:r>
              <a:r>
                <a:rPr lang="en-US" sz="3200" b="0" i="0" dirty="0" err="1">
                  <a:solidFill>
                    <a:srgbClr val="FF0000"/>
                  </a:solidFill>
                  <a:effectLst/>
                  <a:latin typeface="Cambria" panose="02040503050406030204" pitchFamily="18" charset="0"/>
                  <a:ea typeface="Cambria" panose="02040503050406030204" pitchFamily="18" charset="0"/>
                </a:rPr>
                <a:t>nghĩ</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rằng</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ngày</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mai</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mình</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sẽ</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trở</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nên</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thiếu</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thốn</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thì</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ngay</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từ</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hôm</a:t>
              </a:r>
              <a:r>
                <a:rPr lang="en-US" sz="3200" b="0" i="0" dirty="0">
                  <a:solidFill>
                    <a:srgbClr val="FF0000"/>
                  </a:solidFill>
                  <a:effectLst/>
                  <a:latin typeface="Cambria" panose="02040503050406030204" pitchFamily="18" charset="0"/>
                  <a:ea typeface="Cambria" panose="02040503050406030204" pitchFamily="18" charset="0"/>
                </a:rPr>
                <a:t> nay, </a:t>
              </a:r>
              <a:r>
                <a:rPr lang="en-US" sz="3200" b="0" i="0" dirty="0" err="1">
                  <a:solidFill>
                    <a:srgbClr val="FF0000"/>
                  </a:solidFill>
                  <a:effectLst/>
                  <a:latin typeface="Cambria" panose="02040503050406030204" pitchFamily="18" charset="0"/>
                  <a:ea typeface="Cambria" panose="02040503050406030204" pitchFamily="18" charset="0"/>
                </a:rPr>
                <a:t>chúng</a:t>
              </a:r>
              <a:r>
                <a:rPr lang="en-US" sz="3200" b="0" i="0" dirty="0">
                  <a:solidFill>
                    <a:srgbClr val="FF0000"/>
                  </a:solidFill>
                  <a:effectLst/>
                  <a:latin typeface="Cambria" panose="02040503050406030204" pitchFamily="18" charset="0"/>
                  <a:ea typeface="Cambria" panose="02040503050406030204" pitchFamily="18" charset="0"/>
                </a:rPr>
                <a:t> ta </a:t>
              </a:r>
              <a:r>
                <a:rPr lang="en-US" sz="3200" b="0" i="0" dirty="0" err="1">
                  <a:solidFill>
                    <a:srgbClr val="FF0000"/>
                  </a:solidFill>
                  <a:effectLst/>
                  <a:latin typeface="Cambria" panose="02040503050406030204" pitchFamily="18" charset="0"/>
                  <a:ea typeface="Cambria" panose="02040503050406030204" pitchFamily="18" charset="0"/>
                </a:rPr>
                <a:t>nên</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tập</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lối</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sống</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tiết</a:t>
              </a:r>
              <a:r>
                <a:rPr lang="en-US" sz="3200" b="0" i="0" dirty="0">
                  <a:solidFill>
                    <a:srgbClr val="FF0000"/>
                  </a:solidFill>
                  <a:effectLst/>
                  <a:latin typeface="Cambria" panose="02040503050406030204" pitchFamily="18" charset="0"/>
                  <a:ea typeface="Cambria" panose="02040503050406030204" pitchFamily="18" charset="0"/>
                </a:rPr>
                <a:t> </a:t>
              </a:r>
              <a:r>
                <a:rPr lang="en-US" sz="3200" b="0" i="0" dirty="0" err="1">
                  <a:solidFill>
                    <a:srgbClr val="FF0000"/>
                  </a:solidFill>
                  <a:effectLst/>
                  <a:latin typeface="Cambria" panose="02040503050406030204" pitchFamily="18" charset="0"/>
                  <a:ea typeface="Cambria" panose="02040503050406030204" pitchFamily="18" charset="0"/>
                </a:rPr>
                <a:t>kiệm</a:t>
              </a:r>
              <a:r>
                <a:rPr lang="en-US" sz="3200" b="0" i="0" dirty="0">
                  <a:solidFill>
                    <a:srgbClr val="FF0000"/>
                  </a:solidFill>
                  <a:effectLst/>
                  <a:latin typeface="Cambria" panose="02040503050406030204" pitchFamily="18" charset="0"/>
                  <a:ea typeface="Cambria" panose="02040503050406030204" pitchFamily="18" charset="0"/>
                </a:rPr>
                <a:t>.</a:t>
              </a:r>
              <a:endParaRPr lang="en-US" sz="3200" b="1" dirty="0">
                <a:solidFill>
                  <a:srgbClr val="FF0000"/>
                </a:solidFill>
                <a:latin typeface="Cambria" panose="02040503050406030204" pitchFamily="18" charset="0"/>
                <a:ea typeface="Cambria" panose="02040503050406030204" pitchFamily="18" charset="0"/>
              </a:endParaRPr>
            </a:p>
          </p:txBody>
        </p:sp>
      </p:grpSp>
    </p:spTree>
    <p:extLst>
      <p:ext uri="{BB962C8B-B14F-4D97-AF65-F5344CB8AC3E}">
        <p14:creationId xmlns:p14="http://schemas.microsoft.com/office/powerpoint/2010/main" val="363361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descr="A cartoon of a child&#10;&#10;Description automatically generated with medium confidence">
            <a:extLst>
              <a:ext uri="{FF2B5EF4-FFF2-40B4-BE49-F238E27FC236}">
                <a16:creationId xmlns:a16="http://schemas.microsoft.com/office/drawing/2014/main" id="{2D02B301-3266-8905-1A1D-88F028B65E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433" y="2745075"/>
            <a:ext cx="4282440" cy="4282440"/>
          </a:xfrm>
          <a:prstGeom prst="rect">
            <a:avLst/>
          </a:prstGeom>
        </p:spPr>
      </p:pic>
      <p:pic>
        <p:nvPicPr>
          <p:cNvPr id="6" name="Picture 5" descr="A cartoon of a child&#10;&#10;Description automatically generated with medium confidence">
            <a:extLst>
              <a:ext uri="{FF2B5EF4-FFF2-40B4-BE49-F238E27FC236}">
                <a16:creationId xmlns:a16="http://schemas.microsoft.com/office/drawing/2014/main" id="{0D78477C-4B1D-3E4C-8239-C537957300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7547" y="2732980"/>
            <a:ext cx="4269600" cy="4269600"/>
          </a:xfrm>
          <a:prstGeom prst="rect">
            <a:avLst/>
          </a:prstGeom>
        </p:spPr>
      </p:pic>
      <p:pic>
        <p:nvPicPr>
          <p:cNvPr id="2" name="Picture 1">
            <a:extLst>
              <a:ext uri="{FF2B5EF4-FFF2-40B4-BE49-F238E27FC236}">
                <a16:creationId xmlns:a16="http://schemas.microsoft.com/office/drawing/2014/main" id="{BA95CD04-8C5E-8E31-759A-4933861B8A62}"/>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r="49093"/>
          <a:stretch/>
        </p:blipFill>
        <p:spPr>
          <a:xfrm>
            <a:off x="475147" y="702440"/>
            <a:ext cx="5965004" cy="2877561"/>
          </a:xfrm>
          <a:prstGeom prst="rect">
            <a:avLst/>
          </a:prstGeom>
        </p:spPr>
      </p:pic>
      <p:pic>
        <p:nvPicPr>
          <p:cNvPr id="4" name="Picture 3">
            <a:extLst>
              <a:ext uri="{FF2B5EF4-FFF2-40B4-BE49-F238E27FC236}">
                <a16:creationId xmlns:a16="http://schemas.microsoft.com/office/drawing/2014/main" id="{063C1387-D555-04FE-BB04-D5CF94A80216}"/>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200000"/>
                    </a14:imgEffect>
                  </a14:imgLayer>
                </a14:imgProps>
              </a:ext>
              <a:ext uri="{28A0092B-C50C-407E-A947-70E740481C1C}">
                <a14:useLocalDpi xmlns:a14="http://schemas.microsoft.com/office/drawing/2010/main" val="0"/>
              </a:ext>
            </a:extLst>
          </a:blip>
          <a:srcRect l="51565"/>
          <a:stretch/>
        </p:blipFill>
        <p:spPr>
          <a:xfrm>
            <a:off x="5165049" y="3429000"/>
            <a:ext cx="5675407" cy="2877561"/>
          </a:xfrm>
          <a:prstGeom prst="rect">
            <a:avLst/>
          </a:prstGeom>
        </p:spPr>
      </p:pic>
    </p:spTree>
    <p:extLst>
      <p:ext uri="{BB962C8B-B14F-4D97-AF65-F5344CB8AC3E}">
        <p14:creationId xmlns:p14="http://schemas.microsoft.com/office/powerpoint/2010/main" val="2914782328"/>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nodeType="withEffect">
                                      <p:stCondLst>
                                        <p:cond delay="0"/>
                                      </p:stCondLst>
                                      <p:childTnLst>
                                        <p:animRot by="120000">
                                          <p:cBhvr>
                                            <p:cTn id="6" dur="75" fill="hold">
                                              <p:stCondLst>
                                                <p:cond delay="0"/>
                                              </p:stCondLst>
                                            </p:cTn>
                                            <p:tgtEl>
                                              <p:spTgt spid="6"/>
                                            </p:tgtEl>
                                            <p:attrNameLst>
                                              <p:attrName>r</p:attrName>
                                            </p:attrNameLst>
                                          </p:cBhvr>
                                        </p:animRot>
                                        <p:animRot by="-240000">
                                          <p:cBhvr>
                                            <p:cTn id="7" dur="150" fill="hold">
                                              <p:stCondLst>
                                                <p:cond delay="150"/>
                                              </p:stCondLst>
                                            </p:cTn>
                                            <p:tgtEl>
                                              <p:spTgt spid="6"/>
                                            </p:tgtEl>
                                            <p:attrNameLst>
                                              <p:attrName>r</p:attrName>
                                            </p:attrNameLst>
                                          </p:cBhvr>
                                        </p:animRot>
                                        <p:animRot by="240000">
                                          <p:cBhvr>
                                            <p:cTn id="8" dur="150" fill="hold">
                                              <p:stCondLst>
                                                <p:cond delay="300"/>
                                              </p:stCondLst>
                                            </p:cTn>
                                            <p:tgtEl>
                                              <p:spTgt spid="6"/>
                                            </p:tgtEl>
                                            <p:attrNameLst>
                                              <p:attrName>r</p:attrName>
                                            </p:attrNameLst>
                                          </p:cBhvr>
                                        </p:animRot>
                                        <p:animRot by="-240000">
                                          <p:cBhvr>
                                            <p:cTn id="9" dur="150" fill="hold">
                                              <p:stCondLst>
                                                <p:cond delay="450"/>
                                              </p:stCondLst>
                                            </p:cTn>
                                            <p:tgtEl>
                                              <p:spTgt spid="6"/>
                                            </p:tgtEl>
                                            <p:attrNameLst>
                                              <p:attrName>r</p:attrName>
                                            </p:attrNameLst>
                                          </p:cBhvr>
                                        </p:animRot>
                                        <p:animRot by="120000">
                                          <p:cBhvr>
                                            <p:cTn id="10" dur="150" fill="hold">
                                              <p:stCondLst>
                                                <p:cond delay="600"/>
                                              </p:stCondLst>
                                            </p:cTn>
                                            <p:tgtEl>
                                              <p:spTgt spid="6"/>
                                            </p:tgtEl>
                                            <p:attrNameLst>
                                              <p:attrName>r</p:attrName>
                                            </p:attrNameLst>
                                          </p:cBhvr>
                                        </p:animRot>
                                      </p:childTnLst>
                                    </p:cTn>
                                  </p:par>
                                  <p:par>
                                    <p:cTn id="11" presetID="32" presetClass="emph" presetSubtype="0" repeatCount="2000" fill="hold" nodeType="withEffect">
                                      <p:stCondLst>
                                        <p:cond delay="0"/>
                                      </p:stCondLst>
                                      <p:childTnLst>
                                        <p:animRot by="120000">
                                          <p:cBhvr>
                                            <p:cTn id="12" dur="75" fill="hold">
                                              <p:stCondLst>
                                                <p:cond delay="0"/>
                                              </p:stCondLst>
                                            </p:cTn>
                                            <p:tgtEl>
                                              <p:spTgt spid="3"/>
                                            </p:tgtEl>
                                            <p:attrNameLst>
                                              <p:attrName>r</p:attrName>
                                            </p:attrNameLst>
                                          </p:cBhvr>
                                        </p:animRot>
                                        <p:animRot by="-240000">
                                          <p:cBhvr>
                                            <p:cTn id="13" dur="150" fill="hold">
                                              <p:stCondLst>
                                                <p:cond delay="150"/>
                                              </p:stCondLst>
                                            </p:cTn>
                                            <p:tgtEl>
                                              <p:spTgt spid="3"/>
                                            </p:tgtEl>
                                            <p:attrNameLst>
                                              <p:attrName>r</p:attrName>
                                            </p:attrNameLst>
                                          </p:cBhvr>
                                        </p:animRot>
                                        <p:animRot by="240000">
                                          <p:cBhvr>
                                            <p:cTn id="14" dur="150" fill="hold">
                                              <p:stCondLst>
                                                <p:cond delay="300"/>
                                              </p:stCondLst>
                                            </p:cTn>
                                            <p:tgtEl>
                                              <p:spTgt spid="3"/>
                                            </p:tgtEl>
                                            <p:attrNameLst>
                                              <p:attrName>r</p:attrName>
                                            </p:attrNameLst>
                                          </p:cBhvr>
                                        </p:animRot>
                                        <p:animRot by="-240000">
                                          <p:cBhvr>
                                            <p:cTn id="15" dur="150" fill="hold">
                                              <p:stCondLst>
                                                <p:cond delay="450"/>
                                              </p:stCondLst>
                                            </p:cTn>
                                            <p:tgtEl>
                                              <p:spTgt spid="3"/>
                                            </p:tgtEl>
                                            <p:attrNameLst>
                                              <p:attrName>r</p:attrName>
                                            </p:attrNameLst>
                                          </p:cBhvr>
                                        </p:animRot>
                                        <p:animRot by="120000">
                                          <p:cBhvr>
                                            <p:cTn id="16" dur="150" fill="hold">
                                              <p:stCondLst>
                                                <p:cond delay="6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2" presetClass="emph" presetSubtype="0" repeatCount="2000" fill="hold" nodeType="afterEffect">
                                      <p:stCondLst>
                                        <p:cond delay="0"/>
                                      </p:stCondLst>
                                      <p:childTnLst>
                                        <p:animRot by="120000">
                                          <p:cBhvr>
                                            <p:cTn id="11" dur="75" fill="hold">
                                              <p:stCondLst>
                                                <p:cond delay="0"/>
                                              </p:stCondLst>
                                            </p:cTn>
                                            <p:tgtEl>
                                              <p:spTgt spid="7"/>
                                            </p:tgtEl>
                                            <p:attrNameLst>
                                              <p:attrName>r</p:attrName>
                                            </p:attrNameLst>
                                          </p:cBhvr>
                                        </p:animRot>
                                        <p:animRot by="-240000">
                                          <p:cBhvr>
                                            <p:cTn id="12" dur="150" fill="hold">
                                              <p:stCondLst>
                                                <p:cond delay="150"/>
                                              </p:stCondLst>
                                            </p:cTn>
                                            <p:tgtEl>
                                              <p:spTgt spid="7"/>
                                            </p:tgtEl>
                                            <p:attrNameLst>
                                              <p:attrName>r</p:attrName>
                                            </p:attrNameLst>
                                          </p:cBhvr>
                                        </p:animRot>
                                        <p:animRot by="240000">
                                          <p:cBhvr>
                                            <p:cTn id="13" dur="150" fill="hold">
                                              <p:stCondLst>
                                                <p:cond delay="300"/>
                                              </p:stCondLst>
                                            </p:cTn>
                                            <p:tgtEl>
                                              <p:spTgt spid="7"/>
                                            </p:tgtEl>
                                            <p:attrNameLst>
                                              <p:attrName>r</p:attrName>
                                            </p:attrNameLst>
                                          </p:cBhvr>
                                        </p:animRot>
                                        <p:animRot by="-240000">
                                          <p:cBhvr>
                                            <p:cTn id="14" dur="150" fill="hold">
                                              <p:stCondLst>
                                                <p:cond delay="450"/>
                                              </p:stCondLst>
                                            </p:cTn>
                                            <p:tgtEl>
                                              <p:spTgt spid="7"/>
                                            </p:tgtEl>
                                            <p:attrNameLst>
                                              <p:attrName>r</p:attrName>
                                            </p:attrNameLst>
                                          </p:cBhvr>
                                        </p:animRot>
                                        <p:animRot by="120000">
                                          <p:cBhvr>
                                            <p:cTn id="15" dur="150" fill="hold">
                                              <p:stCondLst>
                                                <p:cond delay="600"/>
                                              </p:stCondLst>
                                            </p:cTn>
                                            <p:tgtEl>
                                              <p:spTgt spid="7"/>
                                            </p:tgtEl>
                                            <p:attrNameLst>
                                              <p:attrName>r</p:attrName>
                                            </p:attrNameLst>
                                          </p:cBhvr>
                                        </p:animRot>
                                      </p:childTnLst>
                                    </p:cTn>
                                  </p:par>
                                  <p:par>
                                    <p:cTn id="16" presetID="32" presetClass="emph" presetSubtype="0" repeatCount="2000" fill="hold" nodeType="withEffect">
                                      <p:stCondLst>
                                        <p:cond delay="0"/>
                                      </p:stCondLst>
                                      <p:childTnLst>
                                        <p:animRot by="120000">
                                          <p:cBhvr>
                                            <p:cTn id="17" dur="75" fill="hold">
                                              <p:stCondLst>
                                                <p:cond delay="0"/>
                                              </p:stCondLst>
                                            </p:cTn>
                                            <p:tgtEl>
                                              <p:spTgt spid="6"/>
                                            </p:tgtEl>
                                            <p:attrNameLst>
                                              <p:attrName>r</p:attrName>
                                            </p:attrNameLst>
                                          </p:cBhvr>
                                        </p:animRot>
                                        <p:animRot by="-240000">
                                          <p:cBhvr>
                                            <p:cTn id="18" dur="150" fill="hold">
                                              <p:stCondLst>
                                                <p:cond delay="150"/>
                                              </p:stCondLst>
                                            </p:cTn>
                                            <p:tgtEl>
                                              <p:spTgt spid="6"/>
                                            </p:tgtEl>
                                            <p:attrNameLst>
                                              <p:attrName>r</p:attrName>
                                            </p:attrNameLst>
                                          </p:cBhvr>
                                        </p:animRot>
                                        <p:animRot by="240000">
                                          <p:cBhvr>
                                            <p:cTn id="19" dur="150" fill="hold">
                                              <p:stCondLst>
                                                <p:cond delay="300"/>
                                              </p:stCondLst>
                                            </p:cTn>
                                            <p:tgtEl>
                                              <p:spTgt spid="6"/>
                                            </p:tgtEl>
                                            <p:attrNameLst>
                                              <p:attrName>r</p:attrName>
                                            </p:attrNameLst>
                                          </p:cBhvr>
                                        </p:animRot>
                                        <p:animRot by="-240000">
                                          <p:cBhvr>
                                            <p:cTn id="20" dur="150" fill="hold">
                                              <p:stCondLst>
                                                <p:cond delay="450"/>
                                              </p:stCondLst>
                                            </p:cTn>
                                            <p:tgtEl>
                                              <p:spTgt spid="6"/>
                                            </p:tgtEl>
                                            <p:attrNameLst>
                                              <p:attrName>r</p:attrName>
                                            </p:attrNameLst>
                                          </p:cBhvr>
                                        </p:animRot>
                                        <p:animRot by="120000">
                                          <p:cBhvr>
                                            <p:cTn id="21" dur="150" fill="hold">
                                              <p:stCondLst>
                                                <p:cond delay="600"/>
                                              </p:stCondLst>
                                            </p:cTn>
                                            <p:tgtEl>
                                              <p:spTgt spid="6"/>
                                            </p:tgtEl>
                                            <p:attrNameLst>
                                              <p:attrName>r</p:attrName>
                                            </p:attrNameLst>
                                          </p:cBhvr>
                                        </p:animRot>
                                      </p:childTnLst>
                                    </p:cTn>
                                  </p:par>
                                  <p:par>
                                    <p:cTn id="22" presetID="32" presetClass="emph" presetSubtype="0" repeatCount="2000" fill="hold" nodeType="withEffect">
                                      <p:stCondLst>
                                        <p:cond delay="0"/>
                                      </p:stCondLst>
                                      <p:childTnLst>
                                        <p:animRot by="120000">
                                          <p:cBhvr>
                                            <p:cTn id="23" dur="75" fill="hold">
                                              <p:stCondLst>
                                                <p:cond delay="0"/>
                                              </p:stCondLst>
                                            </p:cTn>
                                            <p:tgtEl>
                                              <p:spTgt spid="3"/>
                                            </p:tgtEl>
                                            <p:attrNameLst>
                                              <p:attrName>r</p:attrName>
                                            </p:attrNameLst>
                                          </p:cBhvr>
                                        </p:animRot>
                                        <p:animRot by="-240000">
                                          <p:cBhvr>
                                            <p:cTn id="24" dur="150" fill="hold">
                                              <p:stCondLst>
                                                <p:cond delay="150"/>
                                              </p:stCondLst>
                                            </p:cTn>
                                            <p:tgtEl>
                                              <p:spTgt spid="3"/>
                                            </p:tgtEl>
                                            <p:attrNameLst>
                                              <p:attrName>r</p:attrName>
                                            </p:attrNameLst>
                                          </p:cBhvr>
                                        </p:animRot>
                                        <p:animRot by="240000">
                                          <p:cBhvr>
                                            <p:cTn id="25" dur="150" fill="hold">
                                              <p:stCondLst>
                                                <p:cond delay="300"/>
                                              </p:stCondLst>
                                            </p:cTn>
                                            <p:tgtEl>
                                              <p:spTgt spid="3"/>
                                            </p:tgtEl>
                                            <p:attrNameLst>
                                              <p:attrName>r</p:attrName>
                                            </p:attrNameLst>
                                          </p:cBhvr>
                                        </p:animRot>
                                        <p:animRot by="-240000">
                                          <p:cBhvr>
                                            <p:cTn id="26" dur="150" fill="hold">
                                              <p:stCondLst>
                                                <p:cond delay="450"/>
                                              </p:stCondLst>
                                            </p:cTn>
                                            <p:tgtEl>
                                              <p:spTgt spid="3"/>
                                            </p:tgtEl>
                                            <p:attrNameLst>
                                              <p:attrName>r</p:attrName>
                                            </p:attrNameLst>
                                          </p:cBhvr>
                                        </p:animRot>
                                        <p:animRot by="120000">
                                          <p:cBhvr>
                                            <p:cTn id="27" dur="150" fill="hold">
                                              <p:stCondLst>
                                                <p:cond delay="60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TextBox 81">
            <a:extLst>
              <a:ext uri="{FF2B5EF4-FFF2-40B4-BE49-F238E27FC236}">
                <a16:creationId xmlns:a16="http://schemas.microsoft.com/office/drawing/2014/main" id="{8E0B527A-E736-DE3A-4ED3-0E50963B3652}"/>
              </a:ext>
            </a:extLst>
          </p:cNvPr>
          <p:cNvSpPr txBox="1"/>
          <p:nvPr/>
        </p:nvSpPr>
        <p:spPr>
          <a:xfrm>
            <a:off x="883920" y="252900"/>
            <a:ext cx="10566400" cy="1077218"/>
          </a:xfrm>
          <a:prstGeom prst="rect">
            <a:avLst/>
          </a:prstGeom>
          <a:noFill/>
        </p:spPr>
        <p:txBody>
          <a:bodyPr wrap="square" rtlCol="0">
            <a:spAutoFit/>
          </a:bodyPr>
          <a:lstStyle/>
          <a:p>
            <a:pPr lvl="0" algn="ctr"/>
            <a:r>
              <a:rPr lang="en-US" sz="3200" b="1" dirty="0">
                <a:solidFill>
                  <a:srgbClr val="002060"/>
                </a:solidFill>
                <a:latin typeface="Cambria" panose="02040503050406030204" pitchFamily="18" charset="0"/>
                <a:ea typeface="Cambria" panose="02040503050406030204" pitchFamily="18" charset="0"/>
              </a:rPr>
              <a:t>1. </a:t>
            </a:r>
            <a:r>
              <a:rPr lang="vi-VN" sz="3200" b="1" dirty="0">
                <a:solidFill>
                  <a:srgbClr val="002060"/>
                </a:solidFill>
                <a:latin typeface="Cambria" panose="02040503050406030204" pitchFamily="18" charset="0"/>
                <a:ea typeface="Cambria" panose="02040503050406030204" pitchFamily="18" charset="0"/>
              </a:rPr>
              <a:t>Em đồng tình hay không đồng tình với ý kiến của bạn nào? Vì sao?</a:t>
            </a:r>
            <a:endPar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endParaRPr>
          </a:p>
        </p:txBody>
      </p:sp>
      <p:pic>
        <p:nvPicPr>
          <p:cNvPr id="5" name="Picture 4">
            <a:extLst>
              <a:ext uri="{FF2B5EF4-FFF2-40B4-BE49-F238E27FC236}">
                <a16:creationId xmlns:a16="http://schemas.microsoft.com/office/drawing/2014/main" id="{5D8AB50B-7397-F239-011F-0B81103E6F9F}"/>
              </a:ext>
            </a:extLst>
          </p:cNvPr>
          <p:cNvPicPr>
            <a:picLocks noChangeAspect="1"/>
          </p:cNvPicPr>
          <p:nvPr/>
        </p:nvPicPr>
        <p:blipFill>
          <a:blip r:embed="rId3"/>
          <a:stretch>
            <a:fillRect/>
          </a:stretch>
        </p:blipFill>
        <p:spPr>
          <a:xfrm>
            <a:off x="2733675" y="1432877"/>
            <a:ext cx="6731084" cy="4856163"/>
          </a:xfrm>
          <a:prstGeom prst="rect">
            <a:avLst/>
          </a:prstGeom>
        </p:spPr>
      </p:pic>
    </p:spTree>
    <p:extLst>
      <p:ext uri="{BB962C8B-B14F-4D97-AF65-F5344CB8AC3E}">
        <p14:creationId xmlns:p14="http://schemas.microsoft.com/office/powerpoint/2010/main" val="2651800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down)">
                                      <p:cBhvr>
                                        <p:cTn id="7" dur="500"/>
                                        <p:tgtEl>
                                          <p:spTgt spid="82"/>
                                        </p:tgtEl>
                                      </p:cBhvr>
                                    </p:animEffect>
                                  </p:childTnLst>
                                </p:cTn>
                              </p:par>
                              <p:par>
                                <p:cTn id="8" presetID="2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518B4E-3713-FAC1-B590-0909F73441FA}"/>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harpenSoften amount="50000"/>
                    </a14:imgEffect>
                    <a14:imgEffect>
                      <a14:colorTemperature colorTemp="4700"/>
                    </a14:imgEffect>
                    <a14:imgEffect>
                      <a14:saturation sat="200000"/>
                    </a14:imgEffect>
                    <a14:imgEffect>
                      <a14:brightnessContrast contrast="40000"/>
                    </a14:imgEffect>
                  </a14:imgLayer>
                </a14:imgProps>
              </a:ext>
            </a:extLst>
          </a:blip>
          <a:srcRect r="653" b="1396"/>
          <a:stretch/>
        </p:blipFill>
        <p:spPr>
          <a:xfrm>
            <a:off x="84746" y="81143"/>
            <a:ext cx="12020256" cy="6661149"/>
          </a:xfrm>
          <a:prstGeom prst="rect">
            <a:avLst/>
          </a:prstGeom>
        </p:spPr>
      </p:pic>
      <p:pic>
        <p:nvPicPr>
          <p:cNvPr id="23" name="Picture 22">
            <a:extLst>
              <a:ext uri="{FF2B5EF4-FFF2-40B4-BE49-F238E27FC236}">
                <a16:creationId xmlns:a16="http://schemas.microsoft.com/office/drawing/2014/main" id="{A1ECBA39-6C51-1963-B435-1BF7037C9D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506" b="90351" l="62888" r="95866">
                        <a14:foregroundMark x1="77164" y1="12838" x2="82235" y2="18329"/>
                        <a14:foregroundMark x1="87565" y1="11829" x2="87565" y2="11829"/>
                        <a14:foregroundMark x1="76744" y1="11506" x2="76744" y2="11506"/>
                        <a14:foregroundMark x1="80749" y1="29512" x2="77422" y2="42350"/>
                        <a14:foregroundMark x1="71286" y1="28987" x2="69412" y2="34154"/>
                        <a14:foregroundMark x1="72093" y1="38151" x2="77164" y2="39160"/>
                        <a14:foregroundMark x1="81686" y1="31167" x2="80103" y2="38353"/>
                        <a14:foregroundMark x1="73966" y1="36819" x2="75549" y2="40816"/>
                        <a14:foregroundMark x1="62888" y1="40170" x2="62888" y2="40170"/>
                        <a14:foregroundMark x1="67959" y1="89988" x2="67959" y2="89988"/>
                        <a14:foregroundMark x1="77293" y1="90351" x2="77293" y2="90351"/>
                      </a14:backgroundRemoval>
                    </a14:imgEffect>
                  </a14:imgLayer>
                </a14:imgProps>
              </a:ext>
              <a:ext uri="{28A0092B-C50C-407E-A947-70E740481C1C}">
                <a14:useLocalDpi xmlns:a14="http://schemas.microsoft.com/office/drawing/2010/main" val="0"/>
              </a:ext>
            </a:extLst>
          </a:blip>
          <a:srcRect l="58954" t="5942" b="5942"/>
          <a:stretch/>
        </p:blipFill>
        <p:spPr>
          <a:xfrm>
            <a:off x="7938044" y="751964"/>
            <a:ext cx="3518624" cy="6042944"/>
          </a:xfrm>
          <a:prstGeom prst="rect">
            <a:avLst/>
          </a:prstGeom>
        </p:spPr>
      </p:pic>
      <p:sp>
        <p:nvSpPr>
          <p:cNvPr id="24" name="TextBox 23">
            <a:extLst>
              <a:ext uri="{FF2B5EF4-FFF2-40B4-BE49-F238E27FC236}">
                <a16:creationId xmlns:a16="http://schemas.microsoft.com/office/drawing/2014/main" id="{23A17271-85A0-38BD-2375-695161BB652E}"/>
              </a:ext>
            </a:extLst>
          </p:cNvPr>
          <p:cNvSpPr txBox="1"/>
          <p:nvPr/>
        </p:nvSpPr>
        <p:spPr>
          <a:xfrm>
            <a:off x="565247" y="4050337"/>
            <a:ext cx="6892297" cy="2308324"/>
          </a:xfrm>
          <a:prstGeom prst="rect">
            <a:avLst/>
          </a:prstGeom>
          <a:noFill/>
        </p:spPr>
        <p:txBody>
          <a:bodyPr wrap="square">
            <a:spAutoFit/>
          </a:bodyPr>
          <a:lstStyle/>
          <a:p>
            <a:pPr lvl="0" algn="ctr">
              <a:defRPr/>
            </a:pPr>
            <a:r>
              <a:rPr lang="vi-VN" sz="3600" b="1" dirty="0">
                <a:solidFill>
                  <a:srgbClr val="00B0F0"/>
                </a:solidFill>
                <a:latin typeface="Cambria" panose="02040503050406030204" pitchFamily="18" charset="0"/>
                <a:ea typeface="Cambria" panose="02040503050406030204" pitchFamily="18" charset="0"/>
              </a:rPr>
              <a:t>Việc sử dụng tiền hợp lí phải được đề cập tới từ những lớp nhỏ hơn. Lớp 4 đã học bài “Quý trọng đồng tiền".</a:t>
            </a:r>
            <a:endParaRPr kumimoji="0" lang="en-US" sz="3600" b="0" i="0" u="none" strike="noStrike" kern="1200" cap="none" spc="0" normalizeH="0" baseline="0" noProof="0" dirty="0">
              <a:ln>
                <a:solidFill>
                  <a:srgbClr val="002060"/>
                </a:solidFill>
              </a:ln>
              <a:solidFill>
                <a:srgbClr val="00B0F0"/>
              </a:solidFill>
              <a:effectLst/>
              <a:uLnTx/>
              <a:uFillTx/>
              <a:latin typeface="Cambria" panose="02040503050406030204" pitchFamily="18" charset="0"/>
              <a:ea typeface="Cambria" panose="02040503050406030204" pitchFamily="18" charset="0"/>
            </a:endParaRPr>
          </a:p>
        </p:txBody>
      </p:sp>
      <p:grpSp>
        <p:nvGrpSpPr>
          <p:cNvPr id="14" name="Group 13">
            <a:extLst>
              <a:ext uri="{FF2B5EF4-FFF2-40B4-BE49-F238E27FC236}">
                <a16:creationId xmlns:a16="http://schemas.microsoft.com/office/drawing/2014/main" id="{4A4591E2-85A4-AF2E-A992-999F3FB8AB60}"/>
              </a:ext>
            </a:extLst>
          </p:cNvPr>
          <p:cNvGrpSpPr/>
          <p:nvPr/>
        </p:nvGrpSpPr>
        <p:grpSpPr>
          <a:xfrm>
            <a:off x="9893769" y="3899172"/>
            <a:ext cx="2211233" cy="1090472"/>
            <a:chOff x="9716168" y="4116703"/>
            <a:chExt cx="2211233" cy="1090472"/>
          </a:xfrm>
        </p:grpSpPr>
        <p:sp>
          <p:nvSpPr>
            <p:cNvPr id="15" name="Speech Bubble: Oval 14">
              <a:extLst>
                <a:ext uri="{FF2B5EF4-FFF2-40B4-BE49-F238E27FC236}">
                  <a16:creationId xmlns:a16="http://schemas.microsoft.com/office/drawing/2014/main" id="{7D139C74-3135-C5F4-607E-9E485945710A}"/>
                </a:ext>
              </a:extLst>
            </p:cNvPr>
            <p:cNvSpPr/>
            <p:nvPr/>
          </p:nvSpPr>
          <p:spPr>
            <a:xfrm flipH="1">
              <a:off x="9783788" y="4116703"/>
              <a:ext cx="1992383" cy="1090472"/>
            </a:xfrm>
            <a:prstGeom prst="wedgeEllipseCallout">
              <a:avLst>
                <a:gd name="adj1" fmla="val 58914"/>
                <a:gd name="adj2" fmla="val -50347"/>
              </a:avLst>
            </a:pr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15F7F325-FF68-02C1-EBB8-6146AD31E0A8}"/>
                </a:ext>
              </a:extLst>
            </p:cNvPr>
            <p:cNvSpPr/>
            <p:nvPr/>
          </p:nvSpPr>
          <p:spPr>
            <a:xfrm>
              <a:off x="9716168" y="4360515"/>
              <a:ext cx="2211233" cy="64633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w="0">
                    <a:solidFill>
                      <a:sysClr val="windowText" lastClr="000000"/>
                    </a:solidFill>
                  </a:ln>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mn-ea"/>
                  <a:cs typeface="+mn-cs"/>
                </a:rPr>
                <a:t>Vì sao ?</a:t>
              </a:r>
              <a:endParaRPr kumimoji="0" lang="en-US" sz="3600" b="0" i="0" u="none" strike="noStrike" kern="1200" cap="none" spc="0" normalizeH="0" baseline="0" noProof="0" dirty="0">
                <a:ln w="0">
                  <a:solidFill>
                    <a:sysClr val="windowText" lastClr="000000"/>
                  </a:solidFill>
                </a:ln>
                <a:solidFill>
                  <a:prstClr val="black"/>
                </a:solidFill>
                <a:effectLst>
                  <a:outerShdw blurRad="38100" dist="19050" dir="2700000" algn="tl" rotWithShape="0">
                    <a:prstClr val="black">
                      <a:alpha val="40000"/>
                    </a:prstClr>
                  </a:outerShdw>
                </a:effectLst>
                <a:uLnTx/>
                <a:uFillTx/>
                <a:latin typeface="Calibri" panose="020F0502020204030204"/>
                <a:ea typeface="+mn-ea"/>
                <a:cs typeface="+mn-cs"/>
              </a:endParaRPr>
            </a:p>
          </p:txBody>
        </p:sp>
      </p:grpSp>
      <p:grpSp>
        <p:nvGrpSpPr>
          <p:cNvPr id="2" name="Group 1">
            <a:extLst>
              <a:ext uri="{FF2B5EF4-FFF2-40B4-BE49-F238E27FC236}">
                <a16:creationId xmlns:a16="http://schemas.microsoft.com/office/drawing/2014/main" id="{3A9E2F60-1C81-52DB-07C9-E6F65B39BE13}"/>
              </a:ext>
            </a:extLst>
          </p:cNvPr>
          <p:cNvGrpSpPr/>
          <p:nvPr/>
        </p:nvGrpSpPr>
        <p:grpSpPr>
          <a:xfrm>
            <a:off x="6437375" y="612148"/>
            <a:ext cx="2798543" cy="3043640"/>
            <a:chOff x="6437375" y="612148"/>
            <a:chExt cx="2798543" cy="3043640"/>
          </a:xfrm>
        </p:grpSpPr>
        <p:grpSp>
          <p:nvGrpSpPr>
            <p:cNvPr id="25" name="Group 24">
              <a:extLst>
                <a:ext uri="{FF2B5EF4-FFF2-40B4-BE49-F238E27FC236}">
                  <a16:creationId xmlns:a16="http://schemas.microsoft.com/office/drawing/2014/main" id="{6788CAB3-6744-104C-13ED-6C17949D1D7D}"/>
                </a:ext>
              </a:extLst>
            </p:cNvPr>
            <p:cNvGrpSpPr/>
            <p:nvPr/>
          </p:nvGrpSpPr>
          <p:grpSpPr>
            <a:xfrm rot="21229733">
              <a:off x="7010583" y="757425"/>
              <a:ext cx="1772985" cy="2898363"/>
              <a:chOff x="6534472" y="1891365"/>
              <a:chExt cx="1772985" cy="2898363"/>
            </a:xfrm>
          </p:grpSpPr>
          <p:sp>
            <p:nvSpPr>
              <p:cNvPr id="26" name="Rectangle 25">
                <a:extLst>
                  <a:ext uri="{FF2B5EF4-FFF2-40B4-BE49-F238E27FC236}">
                    <a16:creationId xmlns:a16="http://schemas.microsoft.com/office/drawing/2014/main" id="{CA29ADD9-AF7F-3131-6901-3FFE65BD2D4B}"/>
                  </a:ext>
                </a:extLst>
              </p:cNvPr>
              <p:cNvSpPr/>
              <p:nvPr/>
            </p:nvSpPr>
            <p:spPr>
              <a:xfrm rot="21113131">
                <a:off x="7518542" y="3291434"/>
                <a:ext cx="187286" cy="1498294"/>
              </a:xfrm>
              <a:prstGeom prst="rect">
                <a:avLst/>
              </a:prstGeom>
              <a:solidFill>
                <a:srgbClr val="761C04"/>
              </a:solidFill>
              <a:ln>
                <a:solidFill>
                  <a:srgbClr val="761C04"/>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4C92B085-942F-F955-7DE5-4F443B47AF5C}"/>
                  </a:ext>
                </a:extLst>
              </p:cNvPr>
              <p:cNvSpPr/>
              <p:nvPr/>
            </p:nvSpPr>
            <p:spPr>
              <a:xfrm rot="21223148">
                <a:off x="6534472" y="1891365"/>
                <a:ext cx="1772985" cy="1772985"/>
              </a:xfrm>
              <a:prstGeom prst="ellipse">
                <a:avLst/>
              </a:prstGeom>
              <a:noFill/>
              <a:ln w="57150">
                <a:solidFill>
                  <a:srgbClr val="8428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4" name="Picture 6" descr="Cry Emoji Png - Clipart Images Crying Face, Transparent Png , Transparent  Png Image - PNGitem">
              <a:extLst>
                <a:ext uri="{FF2B5EF4-FFF2-40B4-BE49-F238E27FC236}">
                  <a16:creationId xmlns:a16="http://schemas.microsoft.com/office/drawing/2014/main" id="{18B17F16-18B3-C15E-B17F-09CBD6E77179}"/>
                </a:ext>
              </a:extLst>
            </p:cNvPr>
            <p:cNvPicPr>
              <a:picLocks noChangeAspect="1" noChangeArrowheads="1"/>
            </p:cNvPicPr>
            <p:nvPr/>
          </p:nvPicPr>
          <p:blipFill>
            <a:blip r:embed="rId7">
              <a:clrChange>
                <a:clrFrom>
                  <a:srgbClr val="FCFCFC"/>
                </a:clrFrom>
                <a:clrTo>
                  <a:srgbClr val="FCFCFC">
                    <a:alpha val="0"/>
                  </a:srgbClr>
                </a:clrTo>
              </a:clrChange>
              <a:extLst>
                <a:ext uri="{BEBA8EAE-BF5A-486C-A8C5-ECC9F3942E4B}">
                  <a14:imgProps xmlns:a14="http://schemas.microsoft.com/office/drawing/2010/main">
                    <a14:imgLayer r:embed="rId8">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rot="20755628" flipH="1">
              <a:off x="6437375" y="612148"/>
              <a:ext cx="2798543" cy="2072874"/>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a:extLst>
              <a:ext uri="{FF2B5EF4-FFF2-40B4-BE49-F238E27FC236}">
                <a16:creationId xmlns:a16="http://schemas.microsoft.com/office/drawing/2014/main" id="{3619C829-746B-778A-2864-34D45DC79D3A}"/>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388542" y="3429000"/>
            <a:ext cx="1004945" cy="1004945"/>
          </a:xfrm>
          <a:prstGeom prst="rect">
            <a:avLst/>
          </a:prstGeom>
        </p:spPr>
      </p:pic>
      <p:pic>
        <p:nvPicPr>
          <p:cNvPr id="8" name="Picture 7">
            <a:extLst>
              <a:ext uri="{FF2B5EF4-FFF2-40B4-BE49-F238E27FC236}">
                <a16:creationId xmlns:a16="http://schemas.microsoft.com/office/drawing/2014/main" id="{A913059A-56DA-6F29-8F94-4364F8ED6D67}"/>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231574" y="4487171"/>
            <a:ext cx="1004945" cy="1004945"/>
          </a:xfrm>
          <a:prstGeom prst="rect">
            <a:avLst/>
          </a:prstGeom>
        </p:spPr>
      </p:pic>
      <p:pic>
        <p:nvPicPr>
          <p:cNvPr id="9" name="Picture 8">
            <a:extLst>
              <a:ext uri="{FF2B5EF4-FFF2-40B4-BE49-F238E27FC236}">
                <a16:creationId xmlns:a16="http://schemas.microsoft.com/office/drawing/2014/main" id="{2DA91454-99DF-68C1-DAC3-D8F7AA8FAEE3}"/>
              </a:ext>
            </a:extLst>
          </p:cNvPr>
          <p:cNvPicPr>
            <a:picLocks noChangeAspect="1"/>
          </p:cNvPicPr>
          <p:nvPr/>
        </p:nvPicPr>
        <p:blipFill>
          <a:blip r:embed="rId10"/>
          <a:stretch>
            <a:fillRect/>
          </a:stretch>
        </p:blipFill>
        <p:spPr>
          <a:xfrm>
            <a:off x="1006157" y="1135380"/>
            <a:ext cx="5460606" cy="2522220"/>
          </a:xfrm>
          <a:prstGeom prst="rect">
            <a:avLst/>
          </a:prstGeom>
        </p:spPr>
      </p:pic>
    </p:spTree>
    <p:extLst>
      <p:ext uri="{BB962C8B-B14F-4D97-AF65-F5344CB8AC3E}">
        <p14:creationId xmlns:p14="http://schemas.microsoft.com/office/powerpoint/2010/main" val="16098590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518B4E-3713-FAC1-B590-0909F73441FA}"/>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harpenSoften amount="50000"/>
                    </a14:imgEffect>
                    <a14:imgEffect>
                      <a14:colorTemperature colorTemp="4700"/>
                    </a14:imgEffect>
                    <a14:imgEffect>
                      <a14:saturation sat="200000"/>
                    </a14:imgEffect>
                    <a14:imgEffect>
                      <a14:brightnessContrast contrast="40000"/>
                    </a14:imgEffect>
                  </a14:imgLayer>
                </a14:imgProps>
              </a:ext>
            </a:extLst>
          </a:blip>
          <a:srcRect r="653" b="1396"/>
          <a:stretch/>
        </p:blipFill>
        <p:spPr>
          <a:xfrm>
            <a:off x="84746" y="81143"/>
            <a:ext cx="12020256" cy="6661149"/>
          </a:xfrm>
          <a:prstGeom prst="rect">
            <a:avLst/>
          </a:prstGeom>
        </p:spPr>
      </p:pic>
      <p:pic>
        <p:nvPicPr>
          <p:cNvPr id="23" name="Picture 22">
            <a:extLst>
              <a:ext uri="{FF2B5EF4-FFF2-40B4-BE49-F238E27FC236}">
                <a16:creationId xmlns:a16="http://schemas.microsoft.com/office/drawing/2014/main" id="{A1ECBA39-6C51-1963-B435-1BF7037C9D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506" b="90351" l="62888" r="95866">
                        <a14:foregroundMark x1="77164" y1="12838" x2="82235" y2="18329"/>
                        <a14:foregroundMark x1="87565" y1="11829" x2="87565" y2="11829"/>
                        <a14:foregroundMark x1="76744" y1="11506" x2="76744" y2="11506"/>
                        <a14:foregroundMark x1="80749" y1="29512" x2="77422" y2="42350"/>
                        <a14:foregroundMark x1="71286" y1="28987" x2="69412" y2="34154"/>
                        <a14:foregroundMark x1="72093" y1="38151" x2="77164" y2="39160"/>
                        <a14:foregroundMark x1="81686" y1="31167" x2="80103" y2="38353"/>
                        <a14:foregroundMark x1="73966" y1="36819" x2="75549" y2="40816"/>
                        <a14:foregroundMark x1="62888" y1="40170" x2="62888" y2="40170"/>
                        <a14:foregroundMark x1="67959" y1="89988" x2="67959" y2="89988"/>
                        <a14:foregroundMark x1="77293" y1="90351" x2="77293" y2="90351"/>
                      </a14:backgroundRemoval>
                    </a14:imgEffect>
                  </a14:imgLayer>
                </a14:imgProps>
              </a:ext>
              <a:ext uri="{28A0092B-C50C-407E-A947-70E740481C1C}">
                <a14:useLocalDpi xmlns:a14="http://schemas.microsoft.com/office/drawing/2010/main" val="0"/>
              </a:ext>
            </a:extLst>
          </a:blip>
          <a:srcRect l="58954" t="5942" b="5942"/>
          <a:stretch/>
        </p:blipFill>
        <p:spPr>
          <a:xfrm>
            <a:off x="7938044" y="751964"/>
            <a:ext cx="3518624" cy="6042944"/>
          </a:xfrm>
          <a:prstGeom prst="rect">
            <a:avLst/>
          </a:prstGeom>
        </p:spPr>
      </p:pic>
      <p:grpSp>
        <p:nvGrpSpPr>
          <p:cNvPr id="25" name="Group 24">
            <a:extLst>
              <a:ext uri="{FF2B5EF4-FFF2-40B4-BE49-F238E27FC236}">
                <a16:creationId xmlns:a16="http://schemas.microsoft.com/office/drawing/2014/main" id="{6788CAB3-6744-104C-13ED-6C17949D1D7D}"/>
              </a:ext>
            </a:extLst>
          </p:cNvPr>
          <p:cNvGrpSpPr/>
          <p:nvPr/>
        </p:nvGrpSpPr>
        <p:grpSpPr>
          <a:xfrm rot="21229733">
            <a:off x="6862326" y="616920"/>
            <a:ext cx="2151437" cy="3034043"/>
            <a:chOff x="6393789" y="1755685"/>
            <a:chExt cx="2151437" cy="3034043"/>
          </a:xfrm>
        </p:grpSpPr>
        <p:sp>
          <p:nvSpPr>
            <p:cNvPr id="26" name="Rectangle 25">
              <a:extLst>
                <a:ext uri="{FF2B5EF4-FFF2-40B4-BE49-F238E27FC236}">
                  <a16:creationId xmlns:a16="http://schemas.microsoft.com/office/drawing/2014/main" id="{CA29ADD9-AF7F-3131-6901-3FFE65BD2D4B}"/>
                </a:ext>
              </a:extLst>
            </p:cNvPr>
            <p:cNvSpPr/>
            <p:nvPr/>
          </p:nvSpPr>
          <p:spPr>
            <a:xfrm rot="21113131">
              <a:off x="7518542" y="3291434"/>
              <a:ext cx="187286" cy="1498294"/>
            </a:xfrm>
            <a:prstGeom prst="rect">
              <a:avLst/>
            </a:prstGeom>
            <a:solidFill>
              <a:srgbClr val="761C04"/>
            </a:solidFill>
            <a:ln>
              <a:solidFill>
                <a:srgbClr val="761C04"/>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46DD688E-02F9-900F-7216-8DEE50E74237}"/>
                </a:ext>
              </a:extLst>
            </p:cNvPr>
            <p:cNvGrpSpPr/>
            <p:nvPr/>
          </p:nvGrpSpPr>
          <p:grpSpPr>
            <a:xfrm rot="21223148">
              <a:off x="6393789" y="1755685"/>
              <a:ext cx="2151437" cy="2151437"/>
              <a:chOff x="7032563" y="1381418"/>
              <a:chExt cx="2106152" cy="2106152"/>
            </a:xfrm>
          </p:grpSpPr>
          <p:pic>
            <p:nvPicPr>
              <p:cNvPr id="28" name="Picture 27">
                <a:extLst>
                  <a:ext uri="{FF2B5EF4-FFF2-40B4-BE49-F238E27FC236}">
                    <a16:creationId xmlns:a16="http://schemas.microsoft.com/office/drawing/2014/main" id="{DF3BA721-C3D7-A0BB-7457-611D463D45D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000" b="90000" l="8500" r="90000">
                            <a14:foregroundMark x1="45333" y1="7000" x2="54500" y2="14833"/>
                            <a14:foregroundMark x1="8500" y1="43333" x2="10500" y2="52667"/>
                            <a14:foregroundMark x1="30333" y1="32833" x2="38667" y2="41500"/>
                            <a14:foregroundMark x1="62000" y1="29500" x2="65667" y2="39667"/>
                            <a14:foregroundMark x1="62000" y1="35333" x2="63833" y2="36333"/>
                          </a14:backgroundRemoval>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Lst>
              </a:blip>
              <a:stretch>
                <a:fillRect/>
              </a:stretch>
            </p:blipFill>
            <p:spPr>
              <a:xfrm>
                <a:off x="7032563" y="1381418"/>
                <a:ext cx="2106152" cy="2106152"/>
              </a:xfrm>
              <a:prstGeom prst="rect">
                <a:avLst/>
              </a:prstGeom>
            </p:spPr>
          </p:pic>
          <p:sp>
            <p:nvSpPr>
              <p:cNvPr id="29" name="Oval 28">
                <a:extLst>
                  <a:ext uri="{FF2B5EF4-FFF2-40B4-BE49-F238E27FC236}">
                    <a16:creationId xmlns:a16="http://schemas.microsoft.com/office/drawing/2014/main" id="{4C92B085-942F-F955-7DE5-4F443B47AF5C}"/>
                  </a:ext>
                </a:extLst>
              </p:cNvPr>
              <p:cNvSpPr/>
              <p:nvPr/>
            </p:nvSpPr>
            <p:spPr>
              <a:xfrm>
                <a:off x="7176305" y="1509358"/>
                <a:ext cx="1735666" cy="1735666"/>
              </a:xfrm>
              <a:prstGeom prst="ellipse">
                <a:avLst/>
              </a:prstGeom>
              <a:noFill/>
              <a:ln w="57150">
                <a:solidFill>
                  <a:srgbClr val="8428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3" name="Picture 2">
            <a:extLst>
              <a:ext uri="{FF2B5EF4-FFF2-40B4-BE49-F238E27FC236}">
                <a16:creationId xmlns:a16="http://schemas.microsoft.com/office/drawing/2014/main" id="{DEBCE3D7-9E50-A44C-11E1-73F0109CA281}"/>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388542" y="3429000"/>
            <a:ext cx="1004945" cy="1004945"/>
          </a:xfrm>
          <a:prstGeom prst="rect">
            <a:avLst/>
          </a:prstGeom>
        </p:spPr>
      </p:pic>
      <p:pic>
        <p:nvPicPr>
          <p:cNvPr id="4" name="Picture 3">
            <a:extLst>
              <a:ext uri="{FF2B5EF4-FFF2-40B4-BE49-F238E27FC236}">
                <a16:creationId xmlns:a16="http://schemas.microsoft.com/office/drawing/2014/main" id="{817C541F-8151-B92A-BD75-BB33F8DB957D}"/>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231574" y="4487171"/>
            <a:ext cx="1004945" cy="1004945"/>
          </a:xfrm>
          <a:prstGeom prst="rect">
            <a:avLst/>
          </a:prstGeom>
        </p:spPr>
      </p:pic>
      <p:pic>
        <p:nvPicPr>
          <p:cNvPr id="6" name="Picture 5">
            <a:extLst>
              <a:ext uri="{FF2B5EF4-FFF2-40B4-BE49-F238E27FC236}">
                <a16:creationId xmlns:a16="http://schemas.microsoft.com/office/drawing/2014/main" id="{F57FE50F-35A4-59A3-8CB8-CA10B9CDA4A7}"/>
              </a:ext>
            </a:extLst>
          </p:cNvPr>
          <p:cNvPicPr>
            <a:picLocks noChangeAspect="1"/>
          </p:cNvPicPr>
          <p:nvPr/>
        </p:nvPicPr>
        <p:blipFill>
          <a:blip r:embed="rId10"/>
          <a:stretch>
            <a:fillRect/>
          </a:stretch>
        </p:blipFill>
        <p:spPr>
          <a:xfrm>
            <a:off x="625230" y="1341119"/>
            <a:ext cx="5470770" cy="2540001"/>
          </a:xfrm>
          <a:prstGeom prst="rect">
            <a:avLst/>
          </a:prstGeom>
        </p:spPr>
      </p:pic>
    </p:spTree>
    <p:extLst>
      <p:ext uri="{BB962C8B-B14F-4D97-AF65-F5344CB8AC3E}">
        <p14:creationId xmlns:p14="http://schemas.microsoft.com/office/powerpoint/2010/main" val="17533596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518B4E-3713-FAC1-B590-0909F73441FA}"/>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harpenSoften amount="50000"/>
                    </a14:imgEffect>
                    <a14:imgEffect>
                      <a14:colorTemperature colorTemp="4700"/>
                    </a14:imgEffect>
                    <a14:imgEffect>
                      <a14:saturation sat="200000"/>
                    </a14:imgEffect>
                    <a14:imgEffect>
                      <a14:brightnessContrast contrast="40000"/>
                    </a14:imgEffect>
                  </a14:imgLayer>
                </a14:imgProps>
              </a:ext>
            </a:extLst>
          </a:blip>
          <a:srcRect r="653" b="1396"/>
          <a:stretch/>
        </p:blipFill>
        <p:spPr>
          <a:xfrm>
            <a:off x="84746" y="81143"/>
            <a:ext cx="12020256" cy="6661149"/>
          </a:xfrm>
          <a:prstGeom prst="rect">
            <a:avLst/>
          </a:prstGeom>
        </p:spPr>
      </p:pic>
      <p:pic>
        <p:nvPicPr>
          <p:cNvPr id="23" name="Picture 22">
            <a:extLst>
              <a:ext uri="{FF2B5EF4-FFF2-40B4-BE49-F238E27FC236}">
                <a16:creationId xmlns:a16="http://schemas.microsoft.com/office/drawing/2014/main" id="{A1ECBA39-6C51-1963-B435-1BF7037C9D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506" b="90351" l="62888" r="95866">
                        <a14:foregroundMark x1="77164" y1="12838" x2="82235" y2="18329"/>
                        <a14:foregroundMark x1="87565" y1="11829" x2="87565" y2="11829"/>
                        <a14:foregroundMark x1="76744" y1="11506" x2="76744" y2="11506"/>
                        <a14:foregroundMark x1="80749" y1="29512" x2="77422" y2="42350"/>
                        <a14:foregroundMark x1="71286" y1="28987" x2="69412" y2="34154"/>
                        <a14:foregroundMark x1="72093" y1="38151" x2="77164" y2="39160"/>
                        <a14:foregroundMark x1="81686" y1="31167" x2="80103" y2="38353"/>
                        <a14:foregroundMark x1="73966" y1="36819" x2="75549" y2="40816"/>
                        <a14:foregroundMark x1="62888" y1="40170" x2="62888" y2="40170"/>
                        <a14:foregroundMark x1="67959" y1="89988" x2="67959" y2="89988"/>
                        <a14:foregroundMark x1="77293" y1="90351" x2="77293" y2="90351"/>
                      </a14:backgroundRemoval>
                    </a14:imgEffect>
                  </a14:imgLayer>
                </a14:imgProps>
              </a:ext>
              <a:ext uri="{28A0092B-C50C-407E-A947-70E740481C1C}">
                <a14:useLocalDpi xmlns:a14="http://schemas.microsoft.com/office/drawing/2010/main" val="0"/>
              </a:ext>
            </a:extLst>
          </a:blip>
          <a:srcRect l="58954" t="5942" b="5942"/>
          <a:stretch/>
        </p:blipFill>
        <p:spPr>
          <a:xfrm>
            <a:off x="7938044" y="751964"/>
            <a:ext cx="3518624" cy="6042944"/>
          </a:xfrm>
          <a:prstGeom prst="rect">
            <a:avLst/>
          </a:prstGeom>
        </p:spPr>
      </p:pic>
      <p:grpSp>
        <p:nvGrpSpPr>
          <p:cNvPr id="25" name="Group 24">
            <a:extLst>
              <a:ext uri="{FF2B5EF4-FFF2-40B4-BE49-F238E27FC236}">
                <a16:creationId xmlns:a16="http://schemas.microsoft.com/office/drawing/2014/main" id="{6788CAB3-6744-104C-13ED-6C17949D1D7D}"/>
              </a:ext>
            </a:extLst>
          </p:cNvPr>
          <p:cNvGrpSpPr/>
          <p:nvPr/>
        </p:nvGrpSpPr>
        <p:grpSpPr>
          <a:xfrm rot="21229733">
            <a:off x="6862326" y="616920"/>
            <a:ext cx="2151437" cy="3034043"/>
            <a:chOff x="6393789" y="1755685"/>
            <a:chExt cx="2151437" cy="3034043"/>
          </a:xfrm>
        </p:grpSpPr>
        <p:sp>
          <p:nvSpPr>
            <p:cNvPr id="26" name="Rectangle 25">
              <a:extLst>
                <a:ext uri="{FF2B5EF4-FFF2-40B4-BE49-F238E27FC236}">
                  <a16:creationId xmlns:a16="http://schemas.microsoft.com/office/drawing/2014/main" id="{CA29ADD9-AF7F-3131-6901-3FFE65BD2D4B}"/>
                </a:ext>
              </a:extLst>
            </p:cNvPr>
            <p:cNvSpPr/>
            <p:nvPr/>
          </p:nvSpPr>
          <p:spPr>
            <a:xfrm rot="21113131">
              <a:off x="7518542" y="3291434"/>
              <a:ext cx="187286" cy="1498294"/>
            </a:xfrm>
            <a:prstGeom prst="rect">
              <a:avLst/>
            </a:prstGeom>
            <a:solidFill>
              <a:srgbClr val="761C04"/>
            </a:solidFill>
            <a:ln>
              <a:solidFill>
                <a:srgbClr val="761C04"/>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46DD688E-02F9-900F-7216-8DEE50E74237}"/>
                </a:ext>
              </a:extLst>
            </p:cNvPr>
            <p:cNvGrpSpPr/>
            <p:nvPr/>
          </p:nvGrpSpPr>
          <p:grpSpPr>
            <a:xfrm rot="21223148">
              <a:off x="6393789" y="1755685"/>
              <a:ext cx="2151437" cy="2151437"/>
              <a:chOff x="7032563" y="1381418"/>
              <a:chExt cx="2106152" cy="2106152"/>
            </a:xfrm>
          </p:grpSpPr>
          <p:pic>
            <p:nvPicPr>
              <p:cNvPr id="28" name="Picture 27">
                <a:extLst>
                  <a:ext uri="{FF2B5EF4-FFF2-40B4-BE49-F238E27FC236}">
                    <a16:creationId xmlns:a16="http://schemas.microsoft.com/office/drawing/2014/main" id="{DF3BA721-C3D7-A0BB-7457-611D463D45D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000" b="90000" l="8500" r="90000">
                            <a14:foregroundMark x1="45333" y1="7000" x2="54500" y2="14833"/>
                            <a14:foregroundMark x1="8500" y1="43333" x2="10500" y2="52667"/>
                            <a14:foregroundMark x1="30333" y1="32833" x2="38667" y2="41500"/>
                            <a14:foregroundMark x1="62000" y1="29500" x2="65667" y2="39667"/>
                            <a14:foregroundMark x1="62000" y1="35333" x2="63833" y2="36333"/>
                          </a14:backgroundRemoval>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Lst>
              </a:blip>
              <a:stretch>
                <a:fillRect/>
              </a:stretch>
            </p:blipFill>
            <p:spPr>
              <a:xfrm>
                <a:off x="7032563" y="1381418"/>
                <a:ext cx="2106152" cy="2106152"/>
              </a:xfrm>
              <a:prstGeom prst="rect">
                <a:avLst/>
              </a:prstGeom>
            </p:spPr>
          </p:pic>
          <p:sp>
            <p:nvSpPr>
              <p:cNvPr id="29" name="Oval 28">
                <a:extLst>
                  <a:ext uri="{FF2B5EF4-FFF2-40B4-BE49-F238E27FC236}">
                    <a16:creationId xmlns:a16="http://schemas.microsoft.com/office/drawing/2014/main" id="{4C92B085-942F-F955-7DE5-4F443B47AF5C}"/>
                  </a:ext>
                </a:extLst>
              </p:cNvPr>
              <p:cNvSpPr/>
              <p:nvPr/>
            </p:nvSpPr>
            <p:spPr>
              <a:xfrm>
                <a:off x="7176305" y="1509358"/>
                <a:ext cx="1735666" cy="1735666"/>
              </a:xfrm>
              <a:prstGeom prst="ellipse">
                <a:avLst/>
              </a:prstGeom>
              <a:noFill/>
              <a:ln w="57150">
                <a:solidFill>
                  <a:srgbClr val="8428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3" name="Picture 2">
            <a:extLst>
              <a:ext uri="{FF2B5EF4-FFF2-40B4-BE49-F238E27FC236}">
                <a16:creationId xmlns:a16="http://schemas.microsoft.com/office/drawing/2014/main" id="{DEBCE3D7-9E50-A44C-11E1-73F0109CA281}"/>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388542" y="3429000"/>
            <a:ext cx="1004945" cy="1004945"/>
          </a:xfrm>
          <a:prstGeom prst="rect">
            <a:avLst/>
          </a:prstGeom>
        </p:spPr>
      </p:pic>
      <p:pic>
        <p:nvPicPr>
          <p:cNvPr id="4" name="Picture 3">
            <a:extLst>
              <a:ext uri="{FF2B5EF4-FFF2-40B4-BE49-F238E27FC236}">
                <a16:creationId xmlns:a16="http://schemas.microsoft.com/office/drawing/2014/main" id="{817C541F-8151-B92A-BD75-BB33F8DB957D}"/>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231574" y="4487171"/>
            <a:ext cx="1004945" cy="1004945"/>
          </a:xfrm>
          <a:prstGeom prst="rect">
            <a:avLst/>
          </a:prstGeom>
        </p:spPr>
      </p:pic>
      <p:pic>
        <p:nvPicPr>
          <p:cNvPr id="5" name="Picture 4">
            <a:extLst>
              <a:ext uri="{FF2B5EF4-FFF2-40B4-BE49-F238E27FC236}">
                <a16:creationId xmlns:a16="http://schemas.microsoft.com/office/drawing/2014/main" id="{CEAD09BD-4DEB-B6E8-6432-092E60F784DC}"/>
              </a:ext>
            </a:extLst>
          </p:cNvPr>
          <p:cNvPicPr>
            <a:picLocks noChangeAspect="1"/>
          </p:cNvPicPr>
          <p:nvPr/>
        </p:nvPicPr>
        <p:blipFill>
          <a:blip r:embed="rId10"/>
          <a:stretch>
            <a:fillRect/>
          </a:stretch>
        </p:blipFill>
        <p:spPr>
          <a:xfrm>
            <a:off x="876617" y="1480184"/>
            <a:ext cx="5573828" cy="2502535"/>
          </a:xfrm>
          <a:prstGeom prst="rect">
            <a:avLst/>
          </a:prstGeom>
        </p:spPr>
      </p:pic>
    </p:spTree>
    <p:extLst>
      <p:ext uri="{BB962C8B-B14F-4D97-AF65-F5344CB8AC3E}">
        <p14:creationId xmlns:p14="http://schemas.microsoft.com/office/powerpoint/2010/main" val="5193745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518B4E-3713-FAC1-B590-0909F73441FA}"/>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harpenSoften amount="50000"/>
                    </a14:imgEffect>
                    <a14:imgEffect>
                      <a14:colorTemperature colorTemp="4700"/>
                    </a14:imgEffect>
                    <a14:imgEffect>
                      <a14:saturation sat="200000"/>
                    </a14:imgEffect>
                    <a14:imgEffect>
                      <a14:brightnessContrast contrast="40000"/>
                    </a14:imgEffect>
                  </a14:imgLayer>
                </a14:imgProps>
              </a:ext>
            </a:extLst>
          </a:blip>
          <a:srcRect r="653" b="1396"/>
          <a:stretch/>
        </p:blipFill>
        <p:spPr>
          <a:xfrm>
            <a:off x="84746" y="81143"/>
            <a:ext cx="12020256" cy="6661149"/>
          </a:xfrm>
          <a:prstGeom prst="rect">
            <a:avLst/>
          </a:prstGeom>
        </p:spPr>
      </p:pic>
      <p:pic>
        <p:nvPicPr>
          <p:cNvPr id="23" name="Picture 22">
            <a:extLst>
              <a:ext uri="{FF2B5EF4-FFF2-40B4-BE49-F238E27FC236}">
                <a16:creationId xmlns:a16="http://schemas.microsoft.com/office/drawing/2014/main" id="{A1ECBA39-6C51-1963-B435-1BF7037C9D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506" b="90351" l="62888" r="95866">
                        <a14:foregroundMark x1="77164" y1="12838" x2="82235" y2="18329"/>
                        <a14:foregroundMark x1="87565" y1="11829" x2="87565" y2="11829"/>
                        <a14:foregroundMark x1="76744" y1="11506" x2="76744" y2="11506"/>
                        <a14:foregroundMark x1="80749" y1="29512" x2="77422" y2="42350"/>
                        <a14:foregroundMark x1="71286" y1="28987" x2="69412" y2="34154"/>
                        <a14:foregroundMark x1="72093" y1="38151" x2="77164" y2="39160"/>
                        <a14:foregroundMark x1="81686" y1="31167" x2="80103" y2="38353"/>
                        <a14:foregroundMark x1="73966" y1="36819" x2="75549" y2="40816"/>
                        <a14:foregroundMark x1="62888" y1="40170" x2="62888" y2="40170"/>
                        <a14:foregroundMark x1="67959" y1="89988" x2="67959" y2="89988"/>
                        <a14:foregroundMark x1="77293" y1="90351" x2="77293" y2="90351"/>
                      </a14:backgroundRemoval>
                    </a14:imgEffect>
                  </a14:imgLayer>
                </a14:imgProps>
              </a:ext>
              <a:ext uri="{28A0092B-C50C-407E-A947-70E740481C1C}">
                <a14:useLocalDpi xmlns:a14="http://schemas.microsoft.com/office/drawing/2010/main" val="0"/>
              </a:ext>
            </a:extLst>
          </a:blip>
          <a:srcRect l="58954" t="5942" b="5942"/>
          <a:stretch/>
        </p:blipFill>
        <p:spPr>
          <a:xfrm>
            <a:off x="7938044" y="751964"/>
            <a:ext cx="3518624" cy="6042944"/>
          </a:xfrm>
          <a:prstGeom prst="rect">
            <a:avLst/>
          </a:prstGeom>
        </p:spPr>
      </p:pic>
      <p:grpSp>
        <p:nvGrpSpPr>
          <p:cNvPr id="25" name="Group 24">
            <a:extLst>
              <a:ext uri="{FF2B5EF4-FFF2-40B4-BE49-F238E27FC236}">
                <a16:creationId xmlns:a16="http://schemas.microsoft.com/office/drawing/2014/main" id="{6788CAB3-6744-104C-13ED-6C17949D1D7D}"/>
              </a:ext>
            </a:extLst>
          </p:cNvPr>
          <p:cNvGrpSpPr/>
          <p:nvPr/>
        </p:nvGrpSpPr>
        <p:grpSpPr>
          <a:xfrm rot="21229733">
            <a:off x="6862326" y="616920"/>
            <a:ext cx="2151437" cy="3034043"/>
            <a:chOff x="6393789" y="1755685"/>
            <a:chExt cx="2151437" cy="3034043"/>
          </a:xfrm>
        </p:grpSpPr>
        <p:sp>
          <p:nvSpPr>
            <p:cNvPr id="26" name="Rectangle 25">
              <a:extLst>
                <a:ext uri="{FF2B5EF4-FFF2-40B4-BE49-F238E27FC236}">
                  <a16:creationId xmlns:a16="http://schemas.microsoft.com/office/drawing/2014/main" id="{CA29ADD9-AF7F-3131-6901-3FFE65BD2D4B}"/>
                </a:ext>
              </a:extLst>
            </p:cNvPr>
            <p:cNvSpPr/>
            <p:nvPr/>
          </p:nvSpPr>
          <p:spPr>
            <a:xfrm rot="21113131">
              <a:off x="7518542" y="3291434"/>
              <a:ext cx="187286" cy="1498294"/>
            </a:xfrm>
            <a:prstGeom prst="rect">
              <a:avLst/>
            </a:prstGeom>
            <a:solidFill>
              <a:srgbClr val="761C04"/>
            </a:solidFill>
            <a:ln>
              <a:solidFill>
                <a:srgbClr val="761C04"/>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27" name="Group 26">
              <a:extLst>
                <a:ext uri="{FF2B5EF4-FFF2-40B4-BE49-F238E27FC236}">
                  <a16:creationId xmlns:a16="http://schemas.microsoft.com/office/drawing/2014/main" id="{46DD688E-02F9-900F-7216-8DEE50E74237}"/>
                </a:ext>
              </a:extLst>
            </p:cNvPr>
            <p:cNvGrpSpPr/>
            <p:nvPr/>
          </p:nvGrpSpPr>
          <p:grpSpPr>
            <a:xfrm rot="21223148">
              <a:off x="6393789" y="1755685"/>
              <a:ext cx="2151437" cy="2151437"/>
              <a:chOff x="7032563" y="1381418"/>
              <a:chExt cx="2106152" cy="2106152"/>
            </a:xfrm>
          </p:grpSpPr>
          <p:pic>
            <p:nvPicPr>
              <p:cNvPr id="28" name="Picture 27">
                <a:extLst>
                  <a:ext uri="{FF2B5EF4-FFF2-40B4-BE49-F238E27FC236}">
                    <a16:creationId xmlns:a16="http://schemas.microsoft.com/office/drawing/2014/main" id="{DF3BA721-C3D7-A0BB-7457-611D463D45D2}"/>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7000" b="90000" l="8500" r="90000">
                            <a14:foregroundMark x1="45333" y1="7000" x2="54500" y2="14833"/>
                            <a14:foregroundMark x1="8500" y1="43333" x2="10500" y2="52667"/>
                            <a14:foregroundMark x1="30333" y1="32833" x2="38667" y2="41500"/>
                            <a14:foregroundMark x1="62000" y1="29500" x2="65667" y2="39667"/>
                            <a14:foregroundMark x1="62000" y1="35333" x2="63833" y2="36333"/>
                          </a14:backgroundRemoval>
                        </a14:imgEffect>
                        <a14:imgEffect>
                          <a14:sharpenSoften amount="50000"/>
                        </a14:imgEffect>
                        <a14:imgEffect>
                          <a14:colorTemperature colorTemp="11200"/>
                        </a14:imgEffect>
                        <a14:imgEffect>
                          <a14:saturation sat="400000"/>
                        </a14:imgEffect>
                        <a14:imgEffect>
                          <a14:brightnessContrast bright="20000" contrast="20000"/>
                        </a14:imgEffect>
                      </a14:imgLayer>
                    </a14:imgProps>
                  </a:ext>
                </a:extLst>
              </a:blip>
              <a:stretch>
                <a:fillRect/>
              </a:stretch>
            </p:blipFill>
            <p:spPr>
              <a:xfrm>
                <a:off x="7032563" y="1381418"/>
                <a:ext cx="2106152" cy="2106152"/>
              </a:xfrm>
              <a:prstGeom prst="rect">
                <a:avLst/>
              </a:prstGeom>
            </p:spPr>
          </p:pic>
          <p:sp>
            <p:nvSpPr>
              <p:cNvPr id="29" name="Oval 28">
                <a:extLst>
                  <a:ext uri="{FF2B5EF4-FFF2-40B4-BE49-F238E27FC236}">
                    <a16:creationId xmlns:a16="http://schemas.microsoft.com/office/drawing/2014/main" id="{4C92B085-942F-F955-7DE5-4F443B47AF5C}"/>
                  </a:ext>
                </a:extLst>
              </p:cNvPr>
              <p:cNvSpPr/>
              <p:nvPr/>
            </p:nvSpPr>
            <p:spPr>
              <a:xfrm>
                <a:off x="7176305" y="1509358"/>
                <a:ext cx="1735666" cy="1735666"/>
              </a:xfrm>
              <a:prstGeom prst="ellipse">
                <a:avLst/>
              </a:prstGeom>
              <a:noFill/>
              <a:ln w="57150">
                <a:solidFill>
                  <a:srgbClr val="8428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pic>
        <p:nvPicPr>
          <p:cNvPr id="3" name="Picture 2">
            <a:extLst>
              <a:ext uri="{FF2B5EF4-FFF2-40B4-BE49-F238E27FC236}">
                <a16:creationId xmlns:a16="http://schemas.microsoft.com/office/drawing/2014/main" id="{DEBCE3D7-9E50-A44C-11E1-73F0109CA281}"/>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388542" y="3429000"/>
            <a:ext cx="1004945" cy="1004945"/>
          </a:xfrm>
          <a:prstGeom prst="rect">
            <a:avLst/>
          </a:prstGeom>
        </p:spPr>
      </p:pic>
      <p:pic>
        <p:nvPicPr>
          <p:cNvPr id="4" name="Picture 3">
            <a:extLst>
              <a:ext uri="{FF2B5EF4-FFF2-40B4-BE49-F238E27FC236}">
                <a16:creationId xmlns:a16="http://schemas.microsoft.com/office/drawing/2014/main" id="{817C541F-8151-B92A-BD75-BB33F8DB957D}"/>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231574" y="4487171"/>
            <a:ext cx="1004945" cy="1004945"/>
          </a:xfrm>
          <a:prstGeom prst="rect">
            <a:avLst/>
          </a:prstGeom>
        </p:spPr>
      </p:pic>
      <p:pic>
        <p:nvPicPr>
          <p:cNvPr id="6" name="Picture 5">
            <a:extLst>
              <a:ext uri="{FF2B5EF4-FFF2-40B4-BE49-F238E27FC236}">
                <a16:creationId xmlns:a16="http://schemas.microsoft.com/office/drawing/2014/main" id="{C3E5929C-36B8-BE6F-82D9-DE19E6FB9A0C}"/>
              </a:ext>
            </a:extLst>
          </p:cNvPr>
          <p:cNvPicPr>
            <a:picLocks noChangeAspect="1"/>
          </p:cNvPicPr>
          <p:nvPr/>
        </p:nvPicPr>
        <p:blipFill>
          <a:blip r:embed="rId10"/>
          <a:stretch>
            <a:fillRect/>
          </a:stretch>
        </p:blipFill>
        <p:spPr>
          <a:xfrm>
            <a:off x="717550" y="1997710"/>
            <a:ext cx="5886450" cy="2646202"/>
          </a:xfrm>
          <a:prstGeom prst="rect">
            <a:avLst/>
          </a:prstGeom>
        </p:spPr>
      </p:pic>
    </p:spTree>
    <p:extLst>
      <p:ext uri="{BB962C8B-B14F-4D97-AF65-F5344CB8AC3E}">
        <p14:creationId xmlns:p14="http://schemas.microsoft.com/office/powerpoint/2010/main" val="1278182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53" presetClass="entr" presetSubtype="16"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subTnLst>
                                    <p:audio>
                                      <p:cMediaNode>
                                        <p:cTn display="0" masterRel="sameClick">
                                          <p:stCondLst>
                                            <p:cond evt="begin" delay="0">
                                              <p:tn val="13"/>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83518B4E-3713-FAC1-B590-0909F73441FA}"/>
              </a:ext>
            </a:extLst>
          </p:cNvPr>
          <p:cNvPicPr>
            <a:picLocks noChangeAspect="1"/>
          </p:cNvPicPr>
          <p:nvPr/>
        </p:nvPicPr>
        <p:blipFill rotWithShape="1">
          <a:blip r:embed="rId3">
            <a:biLevel thresh="75000"/>
            <a:extLst>
              <a:ext uri="{BEBA8EAE-BF5A-486C-A8C5-ECC9F3942E4B}">
                <a14:imgProps xmlns:a14="http://schemas.microsoft.com/office/drawing/2010/main">
                  <a14:imgLayer r:embed="rId4">
                    <a14:imgEffect>
                      <a14:sharpenSoften amount="50000"/>
                    </a14:imgEffect>
                    <a14:imgEffect>
                      <a14:colorTemperature colorTemp="4700"/>
                    </a14:imgEffect>
                    <a14:imgEffect>
                      <a14:saturation sat="200000"/>
                    </a14:imgEffect>
                    <a14:imgEffect>
                      <a14:brightnessContrast contrast="40000"/>
                    </a14:imgEffect>
                  </a14:imgLayer>
                </a14:imgProps>
              </a:ext>
            </a:extLst>
          </a:blip>
          <a:srcRect r="653" b="1396"/>
          <a:stretch/>
        </p:blipFill>
        <p:spPr>
          <a:xfrm>
            <a:off x="84746" y="81143"/>
            <a:ext cx="12020256" cy="6661149"/>
          </a:xfrm>
          <a:prstGeom prst="rect">
            <a:avLst/>
          </a:prstGeom>
        </p:spPr>
      </p:pic>
      <p:pic>
        <p:nvPicPr>
          <p:cNvPr id="23" name="Picture 22">
            <a:extLst>
              <a:ext uri="{FF2B5EF4-FFF2-40B4-BE49-F238E27FC236}">
                <a16:creationId xmlns:a16="http://schemas.microsoft.com/office/drawing/2014/main" id="{A1ECBA39-6C51-1963-B435-1BF7037C9D4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1506" b="90351" l="62888" r="95866">
                        <a14:foregroundMark x1="77164" y1="12838" x2="82235" y2="18329"/>
                        <a14:foregroundMark x1="87565" y1="11829" x2="87565" y2="11829"/>
                        <a14:foregroundMark x1="76744" y1="11506" x2="76744" y2="11506"/>
                        <a14:foregroundMark x1="80749" y1="29512" x2="77422" y2="42350"/>
                        <a14:foregroundMark x1="71286" y1="28987" x2="69412" y2="34154"/>
                        <a14:foregroundMark x1="72093" y1="38151" x2="77164" y2="39160"/>
                        <a14:foregroundMark x1="81686" y1="31167" x2="80103" y2="38353"/>
                        <a14:foregroundMark x1="73966" y1="36819" x2="75549" y2="40816"/>
                        <a14:foregroundMark x1="62888" y1="40170" x2="62888" y2="40170"/>
                        <a14:foregroundMark x1="67959" y1="89988" x2="67959" y2="89988"/>
                        <a14:foregroundMark x1="77293" y1="90351" x2="77293" y2="90351"/>
                      </a14:backgroundRemoval>
                    </a14:imgEffect>
                  </a14:imgLayer>
                </a14:imgProps>
              </a:ext>
              <a:ext uri="{28A0092B-C50C-407E-A947-70E740481C1C}">
                <a14:useLocalDpi xmlns:a14="http://schemas.microsoft.com/office/drawing/2010/main" val="0"/>
              </a:ext>
            </a:extLst>
          </a:blip>
          <a:srcRect l="58954" t="5942" b="5942"/>
          <a:stretch/>
        </p:blipFill>
        <p:spPr>
          <a:xfrm>
            <a:off x="7938044" y="751964"/>
            <a:ext cx="3518624" cy="6042944"/>
          </a:xfrm>
          <a:prstGeom prst="rect">
            <a:avLst/>
          </a:prstGeom>
        </p:spPr>
      </p:pic>
      <p:sp>
        <p:nvSpPr>
          <p:cNvPr id="24" name="TextBox 23">
            <a:extLst>
              <a:ext uri="{FF2B5EF4-FFF2-40B4-BE49-F238E27FC236}">
                <a16:creationId xmlns:a16="http://schemas.microsoft.com/office/drawing/2014/main" id="{23A17271-85A0-38BD-2375-695161BB652E}"/>
              </a:ext>
            </a:extLst>
          </p:cNvPr>
          <p:cNvSpPr txBox="1"/>
          <p:nvPr/>
        </p:nvSpPr>
        <p:spPr>
          <a:xfrm>
            <a:off x="362047" y="3969057"/>
            <a:ext cx="7745633" cy="2308324"/>
          </a:xfrm>
          <a:prstGeom prst="rect">
            <a:avLst/>
          </a:prstGeom>
          <a:noFill/>
        </p:spPr>
        <p:txBody>
          <a:bodyPr wrap="square">
            <a:spAutoFit/>
          </a:bodyPr>
          <a:lstStyle/>
          <a:p>
            <a:pPr lvl="0" algn="ctr">
              <a:defRPr/>
            </a:pPr>
            <a:r>
              <a:rPr lang="vi-VN" sz="3600" b="1" dirty="0">
                <a:solidFill>
                  <a:srgbClr val="00B0F0"/>
                </a:solidFill>
                <a:latin typeface="Cambria" panose="02040503050406030204" pitchFamily="18" charset="0"/>
                <a:ea typeface="Cambria" panose="02040503050406030204" pitchFamily="18" charset="0"/>
              </a:rPr>
              <a:t>Người giàu có vẫn phải sử dụng tiền hợp lí để có điều kiện kiếm được nhiều tiền hơn nữa hoặc để phòng những rủi ro bất ngờ ập đến.</a:t>
            </a:r>
            <a:endParaRPr kumimoji="0" lang="en-US" sz="3600" b="0" i="0" u="none" strike="noStrike" kern="1200" cap="none" spc="0" normalizeH="0" baseline="0" noProof="0" dirty="0">
              <a:ln>
                <a:solidFill>
                  <a:srgbClr val="002060"/>
                </a:solidFill>
              </a:ln>
              <a:solidFill>
                <a:srgbClr val="00B0F0"/>
              </a:solidFill>
              <a:effectLst/>
              <a:uLnTx/>
              <a:uFillTx/>
              <a:latin typeface="Cambria" panose="02040503050406030204" pitchFamily="18" charset="0"/>
              <a:ea typeface="Cambria" panose="02040503050406030204" pitchFamily="18" charset="0"/>
              <a:cs typeface="+mn-cs"/>
            </a:endParaRPr>
          </a:p>
        </p:txBody>
      </p:sp>
      <p:grpSp>
        <p:nvGrpSpPr>
          <p:cNvPr id="14" name="Group 13">
            <a:extLst>
              <a:ext uri="{FF2B5EF4-FFF2-40B4-BE49-F238E27FC236}">
                <a16:creationId xmlns:a16="http://schemas.microsoft.com/office/drawing/2014/main" id="{4A4591E2-85A4-AF2E-A992-999F3FB8AB60}"/>
              </a:ext>
            </a:extLst>
          </p:cNvPr>
          <p:cNvGrpSpPr/>
          <p:nvPr/>
        </p:nvGrpSpPr>
        <p:grpSpPr>
          <a:xfrm>
            <a:off x="9893769" y="3899172"/>
            <a:ext cx="2211233" cy="1090472"/>
            <a:chOff x="9716168" y="4116703"/>
            <a:chExt cx="2211233" cy="1090472"/>
          </a:xfrm>
        </p:grpSpPr>
        <p:sp>
          <p:nvSpPr>
            <p:cNvPr id="15" name="Speech Bubble: Oval 14">
              <a:extLst>
                <a:ext uri="{FF2B5EF4-FFF2-40B4-BE49-F238E27FC236}">
                  <a16:creationId xmlns:a16="http://schemas.microsoft.com/office/drawing/2014/main" id="{7D139C74-3135-C5F4-607E-9E485945710A}"/>
                </a:ext>
              </a:extLst>
            </p:cNvPr>
            <p:cNvSpPr/>
            <p:nvPr/>
          </p:nvSpPr>
          <p:spPr>
            <a:xfrm flipH="1">
              <a:off x="9783788" y="4116703"/>
              <a:ext cx="1992383" cy="1090472"/>
            </a:xfrm>
            <a:prstGeom prst="wedgeEllipseCallout">
              <a:avLst>
                <a:gd name="adj1" fmla="val 58914"/>
                <a:gd name="adj2" fmla="val -50347"/>
              </a:avLst>
            </a:pr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15F7F325-FF68-02C1-EBB8-6146AD31E0A8}"/>
                </a:ext>
              </a:extLst>
            </p:cNvPr>
            <p:cNvSpPr/>
            <p:nvPr/>
          </p:nvSpPr>
          <p:spPr>
            <a:xfrm>
              <a:off x="9716168" y="4360515"/>
              <a:ext cx="2211233" cy="646331"/>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0" i="0" u="none" strike="noStrike" kern="1200" cap="none" spc="0" normalizeH="0" baseline="0" noProof="0" dirty="0">
                  <a:ln w="0">
                    <a:solidFill>
                      <a:sysClr val="windowText" lastClr="000000"/>
                    </a:solidFill>
                  </a:ln>
                  <a:solidFill>
                    <a:prstClr val="black"/>
                  </a:solidFill>
                  <a:effectLst>
                    <a:outerShdw blurRad="38100" dist="19050" dir="2700000" algn="tl" rotWithShape="0">
                      <a:prstClr val="black">
                        <a:alpha val="40000"/>
                      </a:prstClr>
                    </a:outerShdw>
                  </a:effectLst>
                  <a:uLnTx/>
                  <a:uFillTx/>
                  <a:latin typeface="Arial" panose="020B0604020202020204" pitchFamily="34" charset="0"/>
                  <a:ea typeface="+mn-ea"/>
                  <a:cs typeface="+mn-cs"/>
                </a:rPr>
                <a:t>Vì sao ?</a:t>
              </a:r>
              <a:endParaRPr kumimoji="0" lang="en-US" sz="3600" b="0" i="0" u="none" strike="noStrike" kern="1200" cap="none" spc="0" normalizeH="0" baseline="0" noProof="0" dirty="0">
                <a:ln w="0">
                  <a:solidFill>
                    <a:sysClr val="windowText" lastClr="000000"/>
                  </a:solidFill>
                </a:ln>
                <a:solidFill>
                  <a:prstClr val="black"/>
                </a:solidFill>
                <a:effectLst>
                  <a:outerShdw blurRad="38100" dist="19050" dir="2700000" algn="tl" rotWithShape="0">
                    <a:prstClr val="black">
                      <a:alpha val="40000"/>
                    </a:prstClr>
                  </a:outerShdw>
                </a:effectLst>
                <a:uLnTx/>
                <a:uFillTx/>
                <a:latin typeface="Calibri" panose="020F0502020204030204"/>
                <a:ea typeface="+mn-ea"/>
                <a:cs typeface="+mn-cs"/>
              </a:endParaRPr>
            </a:p>
          </p:txBody>
        </p:sp>
      </p:grpSp>
      <p:grpSp>
        <p:nvGrpSpPr>
          <p:cNvPr id="2" name="Group 1">
            <a:extLst>
              <a:ext uri="{FF2B5EF4-FFF2-40B4-BE49-F238E27FC236}">
                <a16:creationId xmlns:a16="http://schemas.microsoft.com/office/drawing/2014/main" id="{3A9E2F60-1C81-52DB-07C9-E6F65B39BE13}"/>
              </a:ext>
            </a:extLst>
          </p:cNvPr>
          <p:cNvGrpSpPr/>
          <p:nvPr/>
        </p:nvGrpSpPr>
        <p:grpSpPr>
          <a:xfrm>
            <a:off x="6437375" y="612148"/>
            <a:ext cx="2798543" cy="3043640"/>
            <a:chOff x="6437375" y="612148"/>
            <a:chExt cx="2798543" cy="3043640"/>
          </a:xfrm>
        </p:grpSpPr>
        <p:grpSp>
          <p:nvGrpSpPr>
            <p:cNvPr id="25" name="Group 24">
              <a:extLst>
                <a:ext uri="{FF2B5EF4-FFF2-40B4-BE49-F238E27FC236}">
                  <a16:creationId xmlns:a16="http://schemas.microsoft.com/office/drawing/2014/main" id="{6788CAB3-6744-104C-13ED-6C17949D1D7D}"/>
                </a:ext>
              </a:extLst>
            </p:cNvPr>
            <p:cNvGrpSpPr/>
            <p:nvPr/>
          </p:nvGrpSpPr>
          <p:grpSpPr>
            <a:xfrm rot="21229733">
              <a:off x="7010583" y="757425"/>
              <a:ext cx="1772985" cy="2898363"/>
              <a:chOff x="6534472" y="1891365"/>
              <a:chExt cx="1772985" cy="2898363"/>
            </a:xfrm>
          </p:grpSpPr>
          <p:sp>
            <p:nvSpPr>
              <p:cNvPr id="26" name="Rectangle 25">
                <a:extLst>
                  <a:ext uri="{FF2B5EF4-FFF2-40B4-BE49-F238E27FC236}">
                    <a16:creationId xmlns:a16="http://schemas.microsoft.com/office/drawing/2014/main" id="{CA29ADD9-AF7F-3131-6901-3FFE65BD2D4B}"/>
                  </a:ext>
                </a:extLst>
              </p:cNvPr>
              <p:cNvSpPr/>
              <p:nvPr/>
            </p:nvSpPr>
            <p:spPr>
              <a:xfrm rot="21113131">
                <a:off x="7518542" y="3291434"/>
                <a:ext cx="187286" cy="1498294"/>
              </a:xfrm>
              <a:prstGeom prst="rect">
                <a:avLst/>
              </a:prstGeom>
              <a:solidFill>
                <a:srgbClr val="761C04"/>
              </a:solidFill>
              <a:ln>
                <a:solidFill>
                  <a:srgbClr val="761C04"/>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Oval 28">
                <a:extLst>
                  <a:ext uri="{FF2B5EF4-FFF2-40B4-BE49-F238E27FC236}">
                    <a16:creationId xmlns:a16="http://schemas.microsoft.com/office/drawing/2014/main" id="{4C92B085-942F-F955-7DE5-4F443B47AF5C}"/>
                  </a:ext>
                </a:extLst>
              </p:cNvPr>
              <p:cNvSpPr/>
              <p:nvPr/>
            </p:nvSpPr>
            <p:spPr>
              <a:xfrm rot="21223148">
                <a:off x="6534472" y="1891365"/>
                <a:ext cx="1772985" cy="1772985"/>
              </a:xfrm>
              <a:prstGeom prst="ellipse">
                <a:avLst/>
              </a:prstGeom>
              <a:noFill/>
              <a:ln w="57150">
                <a:solidFill>
                  <a:srgbClr val="84280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pic>
          <p:nvPicPr>
            <p:cNvPr id="4" name="Picture 6" descr="Cry Emoji Png - Clipart Images Crying Face, Transparent Png , Transparent  Png Image - PNGitem">
              <a:extLst>
                <a:ext uri="{FF2B5EF4-FFF2-40B4-BE49-F238E27FC236}">
                  <a16:creationId xmlns:a16="http://schemas.microsoft.com/office/drawing/2014/main" id="{18B17F16-18B3-C15E-B17F-09CBD6E77179}"/>
                </a:ext>
              </a:extLst>
            </p:cNvPr>
            <p:cNvPicPr>
              <a:picLocks noChangeAspect="1" noChangeArrowheads="1"/>
            </p:cNvPicPr>
            <p:nvPr/>
          </p:nvPicPr>
          <p:blipFill>
            <a:blip r:embed="rId7">
              <a:clrChange>
                <a:clrFrom>
                  <a:srgbClr val="FCFCFC"/>
                </a:clrFrom>
                <a:clrTo>
                  <a:srgbClr val="FCFCFC">
                    <a:alpha val="0"/>
                  </a:srgbClr>
                </a:clrTo>
              </a:clrChange>
              <a:extLst>
                <a:ext uri="{BEBA8EAE-BF5A-486C-A8C5-ECC9F3942E4B}">
                  <a14:imgProps xmlns:a14="http://schemas.microsoft.com/office/drawing/2010/main">
                    <a14:imgLayer r:embed="rId8">
                      <a14:imgEffect>
                        <a14:saturation sat="3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rot="20755628" flipH="1">
              <a:off x="6437375" y="612148"/>
              <a:ext cx="2798543" cy="2072874"/>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a:extLst>
              <a:ext uri="{FF2B5EF4-FFF2-40B4-BE49-F238E27FC236}">
                <a16:creationId xmlns:a16="http://schemas.microsoft.com/office/drawing/2014/main" id="{3619C829-746B-778A-2864-34D45DC79D3A}"/>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388542" y="3429000"/>
            <a:ext cx="1004945" cy="1004945"/>
          </a:xfrm>
          <a:prstGeom prst="rect">
            <a:avLst/>
          </a:prstGeom>
        </p:spPr>
      </p:pic>
      <p:pic>
        <p:nvPicPr>
          <p:cNvPr id="8" name="Picture 7">
            <a:extLst>
              <a:ext uri="{FF2B5EF4-FFF2-40B4-BE49-F238E27FC236}">
                <a16:creationId xmlns:a16="http://schemas.microsoft.com/office/drawing/2014/main" id="{A913059A-56DA-6F29-8F94-4364F8ED6D67}"/>
              </a:ext>
            </a:extLst>
          </p:cNvPr>
          <p:cNvPicPr>
            <a:picLocks noChangeAspect="1"/>
          </p:cNvPicPr>
          <p:nvPr/>
        </p:nvPicPr>
        <p:blipFill>
          <a:blip r:embed="rId9" cstate="hqprint">
            <a:extLst>
              <a:ext uri="{28A0092B-C50C-407E-A947-70E740481C1C}">
                <a14:useLocalDpi xmlns:a14="http://schemas.microsoft.com/office/drawing/2010/main" val="0"/>
              </a:ext>
            </a:extLst>
          </a:blip>
          <a:srcRect/>
          <a:stretch/>
        </p:blipFill>
        <p:spPr>
          <a:xfrm>
            <a:off x="-2231574" y="4487171"/>
            <a:ext cx="1004945" cy="1004945"/>
          </a:xfrm>
          <a:prstGeom prst="rect">
            <a:avLst/>
          </a:prstGeom>
        </p:spPr>
      </p:pic>
      <p:pic>
        <p:nvPicPr>
          <p:cNvPr id="5" name="Picture 4">
            <a:extLst>
              <a:ext uri="{FF2B5EF4-FFF2-40B4-BE49-F238E27FC236}">
                <a16:creationId xmlns:a16="http://schemas.microsoft.com/office/drawing/2014/main" id="{087EBA37-5913-55FD-938B-82A12D526CE4}"/>
              </a:ext>
            </a:extLst>
          </p:cNvPr>
          <p:cNvPicPr>
            <a:picLocks noChangeAspect="1"/>
          </p:cNvPicPr>
          <p:nvPr/>
        </p:nvPicPr>
        <p:blipFill>
          <a:blip r:embed="rId10"/>
          <a:stretch>
            <a:fillRect/>
          </a:stretch>
        </p:blipFill>
        <p:spPr>
          <a:xfrm>
            <a:off x="954722" y="1333182"/>
            <a:ext cx="5202238" cy="2401961"/>
          </a:xfrm>
          <a:prstGeom prst="rect">
            <a:avLst/>
          </a:prstGeom>
        </p:spPr>
      </p:pic>
    </p:spTree>
    <p:extLst>
      <p:ext uri="{BB962C8B-B14F-4D97-AF65-F5344CB8AC3E}">
        <p14:creationId xmlns:p14="http://schemas.microsoft.com/office/powerpoint/2010/main" val="36995028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53"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subTnLst>
                                    <p:audio>
                                      <p:cMediaNode>
                                        <p:cTn display="0" masterRel="sameClick">
                                          <p:stCondLst>
                                            <p:cond evt="begin" delay="0">
                                              <p:tn val="8"/>
                                            </p:cond>
                                          </p:stCondLst>
                                          <p:endCondLst>
                                            <p:cond evt="onStopAudio" delay="0">
                                              <p:tgtEl>
                                                <p:sldTgt/>
                                              </p:tgtEl>
                                            </p:cond>
                                          </p:endCondLst>
                                        </p:cTn>
                                        <p:tgtEl>
                                          <p:sndTgt r:embed="rId2" name="chimes.wav"/>
                                        </p:tgtEl>
                                      </p:cMediaNode>
                                    </p:audio>
                                  </p:sub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anim calcmode="lin" valueType="num">
                                      <p:cBhvr>
                                        <p:cTn id="17" dur="1000" fill="hold"/>
                                        <p:tgtEl>
                                          <p:spTgt spid="14"/>
                                        </p:tgtEl>
                                        <p:attrNameLst>
                                          <p:attrName>ppt_x</p:attrName>
                                        </p:attrNameLst>
                                      </p:cBhvr>
                                      <p:tavLst>
                                        <p:tav tm="0">
                                          <p:val>
                                            <p:strVal val="#ppt_x"/>
                                          </p:val>
                                        </p:tav>
                                        <p:tav tm="100000">
                                          <p:val>
                                            <p:strVal val="#ppt_x"/>
                                          </p:val>
                                        </p:tav>
                                      </p:tavLst>
                                    </p:anim>
                                    <p:anim calcmode="lin" valueType="num">
                                      <p:cBhvr>
                                        <p:cTn id="1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53" presetClass="entr" presetSubtype="16"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subTnLst>
                                    <p:audio>
                                      <p:cMediaNode>
                                        <p:cTn display="0" masterRel="sameClick">
                                          <p:stCondLst>
                                            <p:cond evt="begin" delay="0">
                                              <p:tn val="24"/>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2" name="TextBox 81">
            <a:extLst>
              <a:ext uri="{FF2B5EF4-FFF2-40B4-BE49-F238E27FC236}">
                <a16:creationId xmlns:a16="http://schemas.microsoft.com/office/drawing/2014/main" id="{8E0B527A-E736-DE3A-4ED3-0E50963B3652}"/>
              </a:ext>
            </a:extLst>
          </p:cNvPr>
          <p:cNvSpPr txBox="1"/>
          <p:nvPr/>
        </p:nvSpPr>
        <p:spPr>
          <a:xfrm>
            <a:off x="883920" y="252900"/>
            <a:ext cx="10566400" cy="1077218"/>
          </a:xfrm>
          <a:prstGeom prst="rect">
            <a:avLst/>
          </a:prstGeom>
          <a:noFill/>
        </p:spPr>
        <p:txBody>
          <a:bodyPr wrap="square" rtlCol="0">
            <a:spAutoFit/>
          </a:bodyPr>
          <a:lstStyle/>
          <a:p>
            <a:pPr lvl="0" algn="ctr"/>
            <a:r>
              <a:rPr lang="en-US" sz="3200" b="1" dirty="0">
                <a:solidFill>
                  <a:srgbClr val="002060"/>
                </a:solidFill>
                <a:latin typeface="Cambria" panose="02040503050406030204" pitchFamily="18" charset="0"/>
                <a:ea typeface="Cambria" panose="02040503050406030204" pitchFamily="18" charset="0"/>
              </a:rPr>
              <a:t>2. </a:t>
            </a:r>
            <a:r>
              <a:rPr lang="vi-VN" sz="3200" b="1" dirty="0">
                <a:solidFill>
                  <a:srgbClr val="002060"/>
                </a:solidFill>
                <a:latin typeface="Cambria" panose="02040503050406030204" pitchFamily="18" charset="0"/>
                <a:ea typeface="Cambria" panose="02040503050406030204" pitchFamily="18" charset="0"/>
              </a:rPr>
              <a:t>Phân loại nhóm những hành vi nên làm và không nên làm để sử dụng tiền hợp lí.</a:t>
            </a:r>
            <a:endParaRPr kumimoji="0" lang="en-US"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mn-cs"/>
            </a:endParaRPr>
          </a:p>
        </p:txBody>
      </p:sp>
      <p:pic>
        <p:nvPicPr>
          <p:cNvPr id="6" name="Picture 5">
            <a:extLst>
              <a:ext uri="{FF2B5EF4-FFF2-40B4-BE49-F238E27FC236}">
                <a16:creationId xmlns:a16="http://schemas.microsoft.com/office/drawing/2014/main" id="{E5262AEC-5541-FF53-7537-C052E0AF752D}"/>
              </a:ext>
            </a:extLst>
          </p:cNvPr>
          <p:cNvPicPr>
            <a:picLocks noChangeAspect="1"/>
          </p:cNvPicPr>
          <p:nvPr/>
        </p:nvPicPr>
        <p:blipFill>
          <a:blip r:embed="rId3"/>
          <a:stretch>
            <a:fillRect/>
          </a:stretch>
        </p:blipFill>
        <p:spPr>
          <a:xfrm>
            <a:off x="720724" y="1806574"/>
            <a:ext cx="10395063" cy="4137025"/>
          </a:xfrm>
          <a:prstGeom prst="rect">
            <a:avLst/>
          </a:prstGeom>
        </p:spPr>
      </p:pic>
    </p:spTree>
    <p:extLst>
      <p:ext uri="{BB962C8B-B14F-4D97-AF65-F5344CB8AC3E}">
        <p14:creationId xmlns:p14="http://schemas.microsoft.com/office/powerpoint/2010/main" val="83111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down)">
                                      <p:cBhvr>
                                        <p:cTn id="7" dur="500"/>
                                        <p:tgtEl>
                                          <p:spTgt spid="82"/>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266700" y="13716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grpSp>
        <p:nvGrpSpPr>
          <p:cNvPr id="10" name="Group 9">
            <a:extLst>
              <a:ext uri="{FF2B5EF4-FFF2-40B4-BE49-F238E27FC236}">
                <a16:creationId xmlns:a16="http://schemas.microsoft.com/office/drawing/2014/main" id="{B520F3C2-5869-C7E5-1326-342BDC00CB3B}"/>
              </a:ext>
            </a:extLst>
          </p:cNvPr>
          <p:cNvGrpSpPr/>
          <p:nvPr/>
        </p:nvGrpSpPr>
        <p:grpSpPr>
          <a:xfrm>
            <a:off x="3746819" y="97747"/>
            <a:ext cx="4381181" cy="1192573"/>
            <a:chOff x="6559296" y="890016"/>
            <a:chExt cx="4498848" cy="1051281"/>
          </a:xfrm>
        </p:grpSpPr>
        <p:sp>
          <p:nvSpPr>
            <p:cNvPr id="11" name="Rectangle: Rounded Corners 10">
              <a:extLst>
                <a:ext uri="{FF2B5EF4-FFF2-40B4-BE49-F238E27FC236}">
                  <a16:creationId xmlns:a16="http://schemas.microsoft.com/office/drawing/2014/main" id="{64836F30-0F49-B899-5150-909DC56462ED}"/>
                </a:ext>
              </a:extLst>
            </p:cNvPr>
            <p:cNvSpPr/>
            <p:nvPr/>
          </p:nvSpPr>
          <p:spPr>
            <a:xfrm>
              <a:off x="6559296" y="890016"/>
              <a:ext cx="4498848" cy="1051281"/>
            </a:xfrm>
            <a:prstGeom prst="roundRect">
              <a:avLst>
                <a:gd name="adj" fmla="val 9185"/>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just"/>
              <a:endParaRPr lang="en-US" sz="2000" b="1" dirty="0"/>
            </a:p>
          </p:txBody>
        </p:sp>
        <p:sp>
          <p:nvSpPr>
            <p:cNvPr id="12" name="Rectangle: Rounded Corners 11">
              <a:extLst>
                <a:ext uri="{FF2B5EF4-FFF2-40B4-BE49-F238E27FC236}">
                  <a16:creationId xmlns:a16="http://schemas.microsoft.com/office/drawing/2014/main" id="{14E4DC73-6FF9-67D9-4438-7FE5AFAA5325}"/>
                </a:ext>
              </a:extLst>
            </p:cNvPr>
            <p:cNvSpPr/>
            <p:nvPr/>
          </p:nvSpPr>
          <p:spPr>
            <a:xfrm>
              <a:off x="6625633" y="959337"/>
              <a:ext cx="4342052" cy="904138"/>
            </a:xfrm>
            <a:prstGeom prst="roundRect">
              <a:avLst/>
            </a:prstGeom>
            <a:ln w="57150">
              <a:solidFill>
                <a:srgbClr val="7030A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indent="233363" algn="just"/>
              <a:r>
                <a:rPr lang="en-US" sz="4000" b="1" dirty="0" err="1">
                  <a:latin typeface="Calibri" panose="020F0502020204030204" pitchFamily="34" charset="0"/>
                  <a:ea typeface="Calibri" panose="020F0502020204030204" pitchFamily="34" charset="0"/>
                  <a:cs typeface="Calibri" panose="020F0502020204030204" pitchFamily="34" charset="0"/>
                </a:rPr>
                <a:t>Hành</a:t>
              </a:r>
              <a:r>
                <a:rPr lang="en-US" sz="4000" b="1" dirty="0">
                  <a:latin typeface="Calibri" panose="020F0502020204030204" pitchFamily="34" charset="0"/>
                  <a:ea typeface="Calibri" panose="020F0502020204030204" pitchFamily="34" charset="0"/>
                  <a:cs typeface="Calibri" panose="020F0502020204030204" pitchFamily="34" charset="0"/>
                </a:rPr>
                <a:t> vi </a:t>
              </a:r>
              <a:r>
                <a:rPr lang="en-US" sz="4000" b="1" dirty="0" err="1">
                  <a:latin typeface="Calibri" panose="020F0502020204030204" pitchFamily="34" charset="0"/>
                  <a:ea typeface="Calibri" panose="020F0502020204030204" pitchFamily="34" charset="0"/>
                  <a:cs typeface="Calibri" panose="020F0502020204030204" pitchFamily="34" charset="0"/>
                </a:rPr>
                <a:t>nên</a:t>
              </a:r>
              <a:r>
                <a:rPr lang="en-US" sz="4000" b="1" dirty="0">
                  <a:latin typeface="Calibri" panose="020F0502020204030204" pitchFamily="34" charset="0"/>
                  <a:ea typeface="Calibri" panose="020F0502020204030204" pitchFamily="34" charset="0"/>
                  <a:cs typeface="Calibri" panose="020F0502020204030204" pitchFamily="34" charset="0"/>
                </a:rPr>
                <a:t> </a:t>
              </a:r>
              <a:r>
                <a:rPr lang="en-US" sz="4000" b="1" dirty="0" err="1">
                  <a:latin typeface="Calibri" panose="020F0502020204030204" pitchFamily="34" charset="0"/>
                  <a:ea typeface="Calibri" panose="020F0502020204030204" pitchFamily="34" charset="0"/>
                  <a:cs typeface="Calibri" panose="020F0502020204030204" pitchFamily="34" charset="0"/>
                </a:rPr>
                <a:t>làm</a:t>
              </a:r>
              <a:r>
                <a:rPr lang="en-US" sz="4000" b="1" dirty="0">
                  <a:latin typeface="Calibri" panose="020F0502020204030204" pitchFamily="34" charset="0"/>
                  <a:ea typeface="Calibri" panose="020F0502020204030204" pitchFamily="34" charset="0"/>
                  <a:cs typeface="Calibri" panose="020F0502020204030204" pitchFamily="34" charset="0"/>
                </a:rPr>
                <a:t>:</a:t>
              </a:r>
            </a:p>
          </p:txBody>
        </p:sp>
      </p:grpSp>
      <p:pic>
        <p:nvPicPr>
          <p:cNvPr id="5" name="Picture 4">
            <a:extLst>
              <a:ext uri="{FF2B5EF4-FFF2-40B4-BE49-F238E27FC236}">
                <a16:creationId xmlns:a16="http://schemas.microsoft.com/office/drawing/2014/main" id="{2490260E-84C9-0D84-12C8-42F882CA16C2}"/>
              </a:ext>
            </a:extLst>
          </p:cNvPr>
          <p:cNvPicPr>
            <a:picLocks noChangeAspect="1"/>
          </p:cNvPicPr>
          <p:nvPr/>
        </p:nvPicPr>
        <p:blipFill>
          <a:blip r:embed="rId3"/>
          <a:stretch>
            <a:fillRect/>
          </a:stretch>
        </p:blipFill>
        <p:spPr>
          <a:xfrm>
            <a:off x="865187" y="1505585"/>
            <a:ext cx="2943225" cy="1123950"/>
          </a:xfrm>
          <a:prstGeom prst="rect">
            <a:avLst/>
          </a:prstGeom>
        </p:spPr>
      </p:pic>
      <p:pic>
        <p:nvPicPr>
          <p:cNvPr id="7" name="Picture 6">
            <a:extLst>
              <a:ext uri="{FF2B5EF4-FFF2-40B4-BE49-F238E27FC236}">
                <a16:creationId xmlns:a16="http://schemas.microsoft.com/office/drawing/2014/main" id="{95D1E879-3ACC-DBB8-6596-83981610C445}"/>
              </a:ext>
            </a:extLst>
          </p:cNvPr>
          <p:cNvPicPr>
            <a:picLocks noChangeAspect="1"/>
          </p:cNvPicPr>
          <p:nvPr/>
        </p:nvPicPr>
        <p:blipFill>
          <a:blip r:embed="rId4"/>
          <a:stretch>
            <a:fillRect/>
          </a:stretch>
        </p:blipFill>
        <p:spPr>
          <a:xfrm>
            <a:off x="4261802" y="1587182"/>
            <a:ext cx="3185478" cy="1028540"/>
          </a:xfrm>
          <a:prstGeom prst="rect">
            <a:avLst/>
          </a:prstGeom>
        </p:spPr>
      </p:pic>
      <p:pic>
        <p:nvPicPr>
          <p:cNvPr id="13" name="Picture 12">
            <a:extLst>
              <a:ext uri="{FF2B5EF4-FFF2-40B4-BE49-F238E27FC236}">
                <a16:creationId xmlns:a16="http://schemas.microsoft.com/office/drawing/2014/main" id="{80DC603B-6B15-1D4C-68B0-A529C7CF7B8B}"/>
              </a:ext>
            </a:extLst>
          </p:cNvPr>
          <p:cNvPicPr>
            <a:picLocks noChangeAspect="1"/>
          </p:cNvPicPr>
          <p:nvPr/>
        </p:nvPicPr>
        <p:blipFill>
          <a:blip r:embed="rId5"/>
          <a:stretch>
            <a:fillRect/>
          </a:stretch>
        </p:blipFill>
        <p:spPr>
          <a:xfrm>
            <a:off x="8255952" y="1550352"/>
            <a:ext cx="3076575" cy="1095375"/>
          </a:xfrm>
          <a:prstGeom prst="rect">
            <a:avLst/>
          </a:prstGeom>
        </p:spPr>
      </p:pic>
      <p:pic>
        <p:nvPicPr>
          <p:cNvPr id="15" name="Picture 14">
            <a:extLst>
              <a:ext uri="{FF2B5EF4-FFF2-40B4-BE49-F238E27FC236}">
                <a16:creationId xmlns:a16="http://schemas.microsoft.com/office/drawing/2014/main" id="{362A9627-3E66-8FB7-3724-525988FC189B}"/>
              </a:ext>
            </a:extLst>
          </p:cNvPr>
          <p:cNvPicPr>
            <a:picLocks noChangeAspect="1"/>
          </p:cNvPicPr>
          <p:nvPr/>
        </p:nvPicPr>
        <p:blipFill>
          <a:blip r:embed="rId6"/>
          <a:stretch>
            <a:fillRect/>
          </a:stretch>
        </p:blipFill>
        <p:spPr>
          <a:xfrm>
            <a:off x="682307" y="3272155"/>
            <a:ext cx="2943225" cy="1085850"/>
          </a:xfrm>
          <a:prstGeom prst="rect">
            <a:avLst/>
          </a:prstGeom>
        </p:spPr>
      </p:pic>
      <p:pic>
        <p:nvPicPr>
          <p:cNvPr id="17" name="Picture 16">
            <a:extLst>
              <a:ext uri="{FF2B5EF4-FFF2-40B4-BE49-F238E27FC236}">
                <a16:creationId xmlns:a16="http://schemas.microsoft.com/office/drawing/2014/main" id="{18497D01-AD82-EF1E-444E-5B31203AF9EE}"/>
              </a:ext>
            </a:extLst>
          </p:cNvPr>
          <p:cNvPicPr>
            <a:picLocks noChangeAspect="1"/>
          </p:cNvPicPr>
          <p:nvPr/>
        </p:nvPicPr>
        <p:blipFill>
          <a:blip r:embed="rId7"/>
          <a:stretch>
            <a:fillRect/>
          </a:stretch>
        </p:blipFill>
        <p:spPr>
          <a:xfrm>
            <a:off x="4301807" y="3235007"/>
            <a:ext cx="3074353" cy="1057112"/>
          </a:xfrm>
          <a:prstGeom prst="rect">
            <a:avLst/>
          </a:prstGeom>
        </p:spPr>
      </p:pic>
      <p:pic>
        <p:nvPicPr>
          <p:cNvPr id="19" name="Picture 18">
            <a:extLst>
              <a:ext uri="{FF2B5EF4-FFF2-40B4-BE49-F238E27FC236}">
                <a16:creationId xmlns:a16="http://schemas.microsoft.com/office/drawing/2014/main" id="{85BF9E08-1E21-8406-97AE-460FFB7FDDBD}"/>
              </a:ext>
            </a:extLst>
          </p:cNvPr>
          <p:cNvPicPr>
            <a:picLocks noChangeAspect="1"/>
          </p:cNvPicPr>
          <p:nvPr/>
        </p:nvPicPr>
        <p:blipFill>
          <a:blip r:embed="rId8"/>
          <a:stretch>
            <a:fillRect/>
          </a:stretch>
        </p:blipFill>
        <p:spPr>
          <a:xfrm>
            <a:off x="7858125" y="3285807"/>
            <a:ext cx="3790950" cy="1038225"/>
          </a:xfrm>
          <a:prstGeom prst="rect">
            <a:avLst/>
          </a:prstGeom>
        </p:spPr>
      </p:pic>
    </p:spTree>
    <p:extLst>
      <p:ext uri="{BB962C8B-B14F-4D97-AF65-F5344CB8AC3E}">
        <p14:creationId xmlns:p14="http://schemas.microsoft.com/office/powerpoint/2010/main" val="1639767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par>
                                <p:cTn id="26" presetID="22" presetClass="entr" presetSubtype="4"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wipe(down)">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BF1BC-56DE-7F5E-A797-33B0897B4BA2}"/>
              </a:ext>
            </a:extLst>
          </p:cNvPr>
          <p:cNvSpPr>
            <a:spLocks noGrp="1"/>
          </p:cNvSpPr>
          <p:nvPr>
            <p:ph type="title"/>
          </p:nvPr>
        </p:nvSpPr>
        <p:spPr/>
        <p:txBody>
          <a:bodyPr/>
          <a:lstStyle/>
          <a:p>
            <a:endParaRPr lang="en-US"/>
          </a:p>
        </p:txBody>
      </p:sp>
      <p:pic>
        <p:nvPicPr>
          <p:cNvPr id="4" name="Cha-Ching 07- Hãy chi tiêu một cách khôn ngoan nhé bạn tôi (Tiếng Việt)">
            <a:hlinkClick r:id="" action="ppaction://media"/>
            <a:extLst>
              <a:ext uri="{FF2B5EF4-FFF2-40B4-BE49-F238E27FC236}">
                <a16:creationId xmlns:a16="http://schemas.microsoft.com/office/drawing/2014/main" id="{E76FA7E4-9B4C-D21A-79FA-70120E96417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0" y="0"/>
            <a:ext cx="12192276" cy="6858000"/>
          </a:xfrm>
        </p:spPr>
      </p:pic>
      <p:pic>
        <p:nvPicPr>
          <p:cNvPr id="5" name="Picture 4" descr="A round pink label with white text and a black background&#10;&#10;Description automatically generated">
            <a:extLst>
              <a:ext uri="{FF2B5EF4-FFF2-40B4-BE49-F238E27FC236}">
                <a16:creationId xmlns:a16="http://schemas.microsoft.com/office/drawing/2014/main" id="{8152E9CD-E7B0-7083-003B-8602452712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30477" y="0"/>
            <a:ext cx="1545210" cy="1545210"/>
          </a:xfrm>
          <a:prstGeom prst="rect">
            <a:avLst/>
          </a:prstGeom>
        </p:spPr>
      </p:pic>
    </p:spTree>
    <p:extLst>
      <p:ext uri="{BB962C8B-B14F-4D97-AF65-F5344CB8AC3E}">
        <p14:creationId xmlns:p14="http://schemas.microsoft.com/office/powerpoint/2010/main" val="34653714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00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266700" y="13716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0" name="Group 9">
            <a:extLst>
              <a:ext uri="{FF2B5EF4-FFF2-40B4-BE49-F238E27FC236}">
                <a16:creationId xmlns:a16="http://schemas.microsoft.com/office/drawing/2014/main" id="{B520F3C2-5869-C7E5-1326-342BDC00CB3B}"/>
              </a:ext>
            </a:extLst>
          </p:cNvPr>
          <p:cNvGrpSpPr/>
          <p:nvPr/>
        </p:nvGrpSpPr>
        <p:grpSpPr>
          <a:xfrm>
            <a:off x="3098800" y="97747"/>
            <a:ext cx="5648960" cy="1192573"/>
            <a:chOff x="5976338" y="890016"/>
            <a:chExt cx="5081806" cy="1051281"/>
          </a:xfrm>
        </p:grpSpPr>
        <p:sp>
          <p:nvSpPr>
            <p:cNvPr id="11" name="Rectangle: Rounded Corners 10">
              <a:extLst>
                <a:ext uri="{FF2B5EF4-FFF2-40B4-BE49-F238E27FC236}">
                  <a16:creationId xmlns:a16="http://schemas.microsoft.com/office/drawing/2014/main" id="{64836F30-0F49-B899-5150-909DC56462ED}"/>
                </a:ext>
              </a:extLst>
            </p:cNvPr>
            <p:cNvSpPr/>
            <p:nvPr/>
          </p:nvSpPr>
          <p:spPr>
            <a:xfrm>
              <a:off x="6559296" y="890016"/>
              <a:ext cx="4498848" cy="1051281"/>
            </a:xfrm>
            <a:prstGeom prst="roundRect">
              <a:avLst>
                <a:gd name="adj" fmla="val 9185"/>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Rounded Corners 11">
              <a:extLst>
                <a:ext uri="{FF2B5EF4-FFF2-40B4-BE49-F238E27FC236}">
                  <a16:creationId xmlns:a16="http://schemas.microsoft.com/office/drawing/2014/main" id="{14E4DC73-6FF9-67D9-4438-7FE5AFAA5325}"/>
                </a:ext>
              </a:extLst>
            </p:cNvPr>
            <p:cNvSpPr/>
            <p:nvPr/>
          </p:nvSpPr>
          <p:spPr>
            <a:xfrm>
              <a:off x="5976338" y="959337"/>
              <a:ext cx="4991348" cy="904138"/>
            </a:xfrm>
            <a:prstGeom prst="roundRect">
              <a:avLst/>
            </a:prstGeom>
            <a:ln w="57150">
              <a:solidFill>
                <a:srgbClr val="7030A0"/>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233363" algn="just"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Hành</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vi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không</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nên</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4000" b="1" i="0" u="none" strike="noStrike" kern="1200" cap="none" spc="0" normalizeH="0" baseline="0" noProof="0" dirty="0" err="1">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làm</a:t>
              </a:r>
              <a:r>
                <a:rPr kumimoji="0" lang="en-US" sz="40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rPr>
                <a:t>:</a:t>
              </a:r>
            </a:p>
          </p:txBody>
        </p:sp>
      </p:grpSp>
      <p:pic>
        <p:nvPicPr>
          <p:cNvPr id="6" name="Picture 5">
            <a:extLst>
              <a:ext uri="{FF2B5EF4-FFF2-40B4-BE49-F238E27FC236}">
                <a16:creationId xmlns:a16="http://schemas.microsoft.com/office/drawing/2014/main" id="{1E4634C6-3F35-4027-54EB-B2AE9DB4AF3E}"/>
              </a:ext>
            </a:extLst>
          </p:cNvPr>
          <p:cNvPicPr>
            <a:picLocks noChangeAspect="1"/>
          </p:cNvPicPr>
          <p:nvPr/>
        </p:nvPicPr>
        <p:blipFill>
          <a:blip r:embed="rId3"/>
          <a:stretch>
            <a:fillRect/>
          </a:stretch>
        </p:blipFill>
        <p:spPr>
          <a:xfrm>
            <a:off x="487044" y="1484312"/>
            <a:ext cx="3636787" cy="1258888"/>
          </a:xfrm>
          <a:prstGeom prst="rect">
            <a:avLst/>
          </a:prstGeom>
        </p:spPr>
      </p:pic>
      <p:sp>
        <p:nvSpPr>
          <p:cNvPr id="14" name="Rectangle: Rounded Corners 13">
            <a:extLst>
              <a:ext uri="{FF2B5EF4-FFF2-40B4-BE49-F238E27FC236}">
                <a16:creationId xmlns:a16="http://schemas.microsoft.com/office/drawing/2014/main" id="{31E7ED30-0582-F567-F70A-3BEC50018F00}"/>
              </a:ext>
            </a:extLst>
          </p:cNvPr>
          <p:cNvSpPr/>
          <p:nvPr/>
        </p:nvSpPr>
        <p:spPr>
          <a:xfrm>
            <a:off x="4348480" y="1451631"/>
            <a:ext cx="7325360" cy="2073890"/>
          </a:xfrm>
          <a:prstGeom prst="roundRect">
            <a:avLst/>
          </a:prstGeom>
          <a:solidFill>
            <a:srgbClr val="CCFF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FF0000"/>
                </a:solidFill>
                <a:latin typeface="Cambria" panose="02040503050406030204" pitchFamily="18" charset="0"/>
                <a:ea typeface="Cambria" panose="02040503050406030204" pitchFamily="18" charset="0"/>
              </a:rPr>
              <a:t>Có những cái mình thích nhưng lại không phải là nhu cầu thiết yếu, cũng có cái mình thích nhưng chỉ thời gian ngắn sau đó lại không thích, hoặc mình thích nhưng ít tiền mà phải cố mua thì sẽ dẫn tới khó khăn về tiền bạc.</a:t>
            </a:r>
          </a:p>
        </p:txBody>
      </p:sp>
      <p:sp>
        <p:nvSpPr>
          <p:cNvPr id="16" name="Rectangle: Rounded Corners 15">
            <a:extLst>
              <a:ext uri="{FF2B5EF4-FFF2-40B4-BE49-F238E27FC236}">
                <a16:creationId xmlns:a16="http://schemas.microsoft.com/office/drawing/2014/main" id="{1D155DC3-700D-99CF-E4FA-ED1748079EDF}"/>
              </a:ext>
            </a:extLst>
          </p:cNvPr>
          <p:cNvSpPr/>
          <p:nvPr/>
        </p:nvSpPr>
        <p:spPr>
          <a:xfrm>
            <a:off x="4226560" y="3879871"/>
            <a:ext cx="7325360" cy="2073890"/>
          </a:xfrm>
          <a:prstGeom prst="roundRect">
            <a:avLst/>
          </a:prstGeom>
          <a:solidFill>
            <a:srgbClr val="CCFF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vi-VN" sz="2400" b="1" dirty="0">
                <a:solidFill>
                  <a:srgbClr val="FF0000"/>
                </a:solidFill>
                <a:latin typeface="Cambria" panose="02040503050406030204" pitchFamily="18" charset="0"/>
                <a:ea typeface="Cambria" panose="02040503050406030204" pitchFamily="18" charset="0"/>
              </a:rPr>
              <a:t>Đồ ăn giảm giả thưởng gần hết hạn sử dụng, nếu tích trữ những đồ ăn đó thì sẽ phải ăn đồ quá hạn sử dụng, ảnh hưởng không tốt đến sức khoẻ; còn nếu bỏ đi thì lãng phi tiền bạc, của cải.</a:t>
            </a:r>
          </a:p>
        </p:txBody>
      </p:sp>
      <p:pic>
        <p:nvPicPr>
          <p:cNvPr id="20" name="Picture 19">
            <a:extLst>
              <a:ext uri="{FF2B5EF4-FFF2-40B4-BE49-F238E27FC236}">
                <a16:creationId xmlns:a16="http://schemas.microsoft.com/office/drawing/2014/main" id="{CC08352A-17AE-06B0-58BB-CB94FA1CB08C}"/>
              </a:ext>
            </a:extLst>
          </p:cNvPr>
          <p:cNvPicPr>
            <a:picLocks noChangeAspect="1"/>
          </p:cNvPicPr>
          <p:nvPr/>
        </p:nvPicPr>
        <p:blipFill>
          <a:blip r:embed="rId4"/>
          <a:stretch>
            <a:fillRect/>
          </a:stretch>
        </p:blipFill>
        <p:spPr>
          <a:xfrm>
            <a:off x="433387" y="4263072"/>
            <a:ext cx="3572083" cy="1263968"/>
          </a:xfrm>
          <a:prstGeom prst="rect">
            <a:avLst/>
          </a:prstGeom>
        </p:spPr>
      </p:pic>
    </p:spTree>
    <p:extLst>
      <p:ext uri="{BB962C8B-B14F-4D97-AF65-F5344CB8AC3E}">
        <p14:creationId xmlns:p14="http://schemas.microsoft.com/office/powerpoint/2010/main" val="3752380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down)">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descr="A cartoon of a child&#10;&#10;Description automatically generated with medium confidence">
            <a:extLst>
              <a:ext uri="{FF2B5EF4-FFF2-40B4-BE49-F238E27FC236}">
                <a16:creationId xmlns:a16="http://schemas.microsoft.com/office/drawing/2014/main" id="{2D02B301-3266-8905-1A1D-88F028B65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433" y="2745075"/>
            <a:ext cx="4282440" cy="4282440"/>
          </a:xfrm>
          <a:prstGeom prst="rect">
            <a:avLst/>
          </a:prstGeom>
        </p:spPr>
      </p:pic>
      <p:pic>
        <p:nvPicPr>
          <p:cNvPr id="6" name="Picture 5" descr="A cartoon of a child&#10;&#10;Description automatically generated with medium confidence">
            <a:extLst>
              <a:ext uri="{FF2B5EF4-FFF2-40B4-BE49-F238E27FC236}">
                <a16:creationId xmlns:a16="http://schemas.microsoft.com/office/drawing/2014/main" id="{0D78477C-4B1D-3E4C-8239-C537957300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547" y="2732980"/>
            <a:ext cx="4269600" cy="4269600"/>
          </a:xfrm>
          <a:prstGeom prst="rect">
            <a:avLst/>
          </a:prstGeom>
        </p:spPr>
      </p:pic>
      <p:pic>
        <p:nvPicPr>
          <p:cNvPr id="8" name="Picture 7" descr="A green and red text on a black background&#10;&#10;Description automatically generated">
            <a:extLst>
              <a:ext uri="{FF2B5EF4-FFF2-40B4-BE49-F238E27FC236}">
                <a16:creationId xmlns:a16="http://schemas.microsoft.com/office/drawing/2014/main" id="{0388B0E2-1FB1-D9D3-0F6D-D6A18122F1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31128" y="766829"/>
            <a:ext cx="7193903" cy="5791702"/>
          </a:xfrm>
          <a:prstGeom prst="rect">
            <a:avLst/>
          </a:prstGeom>
        </p:spPr>
      </p:pic>
    </p:spTree>
    <p:extLst>
      <p:ext uri="{BB962C8B-B14F-4D97-AF65-F5344CB8AC3E}">
        <p14:creationId xmlns:p14="http://schemas.microsoft.com/office/powerpoint/2010/main" val="403812155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nodeType="withEffect">
                                  <p:stCondLst>
                                    <p:cond delay="0"/>
                                  </p:stCondLst>
                                  <p:childTnLst>
                                    <p:animRot by="120000">
                                      <p:cBhvr>
                                        <p:cTn id="6" dur="75" fill="hold">
                                          <p:stCondLst>
                                            <p:cond delay="0"/>
                                          </p:stCondLst>
                                        </p:cTn>
                                        <p:tgtEl>
                                          <p:spTgt spid="6"/>
                                        </p:tgtEl>
                                        <p:attrNameLst>
                                          <p:attrName>r</p:attrName>
                                        </p:attrNameLst>
                                      </p:cBhvr>
                                    </p:animRot>
                                    <p:animRot by="-240000">
                                      <p:cBhvr>
                                        <p:cTn id="7" dur="150" fill="hold">
                                          <p:stCondLst>
                                            <p:cond delay="150"/>
                                          </p:stCondLst>
                                        </p:cTn>
                                        <p:tgtEl>
                                          <p:spTgt spid="6"/>
                                        </p:tgtEl>
                                        <p:attrNameLst>
                                          <p:attrName>r</p:attrName>
                                        </p:attrNameLst>
                                      </p:cBhvr>
                                    </p:animRot>
                                    <p:animRot by="240000">
                                      <p:cBhvr>
                                        <p:cTn id="8" dur="150" fill="hold">
                                          <p:stCondLst>
                                            <p:cond delay="300"/>
                                          </p:stCondLst>
                                        </p:cTn>
                                        <p:tgtEl>
                                          <p:spTgt spid="6"/>
                                        </p:tgtEl>
                                        <p:attrNameLst>
                                          <p:attrName>r</p:attrName>
                                        </p:attrNameLst>
                                      </p:cBhvr>
                                    </p:animRot>
                                    <p:animRot by="-240000">
                                      <p:cBhvr>
                                        <p:cTn id="9" dur="150" fill="hold">
                                          <p:stCondLst>
                                            <p:cond delay="450"/>
                                          </p:stCondLst>
                                        </p:cTn>
                                        <p:tgtEl>
                                          <p:spTgt spid="6"/>
                                        </p:tgtEl>
                                        <p:attrNameLst>
                                          <p:attrName>r</p:attrName>
                                        </p:attrNameLst>
                                      </p:cBhvr>
                                    </p:animRot>
                                    <p:animRot by="120000">
                                      <p:cBhvr>
                                        <p:cTn id="10" dur="150" fill="hold">
                                          <p:stCondLst>
                                            <p:cond delay="600"/>
                                          </p:stCondLst>
                                        </p:cTn>
                                        <p:tgtEl>
                                          <p:spTgt spid="6"/>
                                        </p:tgtEl>
                                        <p:attrNameLst>
                                          <p:attrName>r</p:attrName>
                                        </p:attrNameLst>
                                      </p:cBhvr>
                                    </p:animRot>
                                  </p:childTnLst>
                                </p:cTn>
                              </p:par>
                              <p:par>
                                <p:cTn id="11" presetID="32" presetClass="emph" presetSubtype="0" repeatCount="2000" fill="hold" nodeType="withEffect">
                                  <p:stCondLst>
                                    <p:cond delay="0"/>
                                  </p:stCondLst>
                                  <p:childTnLst>
                                    <p:animRot by="120000">
                                      <p:cBhvr>
                                        <p:cTn id="12" dur="75" fill="hold">
                                          <p:stCondLst>
                                            <p:cond delay="0"/>
                                          </p:stCondLst>
                                        </p:cTn>
                                        <p:tgtEl>
                                          <p:spTgt spid="3"/>
                                        </p:tgtEl>
                                        <p:attrNameLst>
                                          <p:attrName>r</p:attrName>
                                        </p:attrNameLst>
                                      </p:cBhvr>
                                    </p:animRot>
                                    <p:animRot by="-240000">
                                      <p:cBhvr>
                                        <p:cTn id="13" dur="150" fill="hold">
                                          <p:stCondLst>
                                            <p:cond delay="150"/>
                                          </p:stCondLst>
                                        </p:cTn>
                                        <p:tgtEl>
                                          <p:spTgt spid="3"/>
                                        </p:tgtEl>
                                        <p:attrNameLst>
                                          <p:attrName>r</p:attrName>
                                        </p:attrNameLst>
                                      </p:cBhvr>
                                    </p:animRot>
                                    <p:animRot by="240000">
                                      <p:cBhvr>
                                        <p:cTn id="14" dur="150" fill="hold">
                                          <p:stCondLst>
                                            <p:cond delay="300"/>
                                          </p:stCondLst>
                                        </p:cTn>
                                        <p:tgtEl>
                                          <p:spTgt spid="3"/>
                                        </p:tgtEl>
                                        <p:attrNameLst>
                                          <p:attrName>r</p:attrName>
                                        </p:attrNameLst>
                                      </p:cBhvr>
                                    </p:animRot>
                                    <p:animRot by="-240000">
                                      <p:cBhvr>
                                        <p:cTn id="15" dur="150" fill="hold">
                                          <p:stCondLst>
                                            <p:cond delay="450"/>
                                          </p:stCondLst>
                                        </p:cTn>
                                        <p:tgtEl>
                                          <p:spTgt spid="3"/>
                                        </p:tgtEl>
                                        <p:attrNameLst>
                                          <p:attrName>r</p:attrName>
                                        </p:attrNameLst>
                                      </p:cBhvr>
                                    </p:animRot>
                                    <p:animRot by="120000">
                                      <p:cBhvr>
                                        <p:cTn id="16" dur="150" fill="hold">
                                          <p:stCondLst>
                                            <p:cond delay="600"/>
                                          </p:stCondLst>
                                        </p:cTn>
                                        <p:tgtEl>
                                          <p:spTgt spid="3"/>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ainting, drawing, fruit, child art&#10;&#10;Description automatically generated">
            <a:extLst>
              <a:ext uri="{FF2B5EF4-FFF2-40B4-BE49-F238E27FC236}">
                <a16:creationId xmlns:a16="http://schemas.microsoft.com/office/drawing/2014/main" id="{B5995127-925E-16FB-9876-FD3FAF83F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Rounded Corners 5">
            <a:extLst>
              <a:ext uri="{FF2B5EF4-FFF2-40B4-BE49-F238E27FC236}">
                <a16:creationId xmlns:a16="http://schemas.microsoft.com/office/drawing/2014/main" id="{4C870601-D889-FC4A-BB3A-3865398EC7A5}"/>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3202156-5AB1-D1FA-E6C9-513D9401694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80" b="91313" l="65664" r="96185">
                        <a14:foregroundMark x1="79179" y1="26303" x2="78015" y2="40566"/>
                        <a14:foregroundMark x1="78015" y1="40566" x2="80537" y2="48687"/>
                        <a14:foregroundMark x1="66311" y1="33131" x2="66311" y2="33131"/>
                        <a14:foregroundMark x1="81571" y1="36848" x2="79340" y2="35354"/>
                        <a14:foregroundMark x1="82606" y1="91313" x2="82153" y2="88889"/>
                      </a14:backgroundRemoval>
                    </a14:imgEffect>
                  </a14:imgLayer>
                </a14:imgProps>
              </a:ext>
              <a:ext uri="{28A0092B-C50C-407E-A947-70E740481C1C}">
                <a14:useLocalDpi xmlns:a14="http://schemas.microsoft.com/office/drawing/2010/main" val="0"/>
              </a:ext>
            </a:extLst>
          </a:blip>
          <a:srcRect l="61853" b="42204"/>
          <a:stretch/>
        </p:blipFill>
        <p:spPr>
          <a:xfrm>
            <a:off x="7899400" y="236980"/>
            <a:ext cx="5454356" cy="6611493"/>
          </a:xfrm>
          <a:prstGeom prst="rect">
            <a:avLst/>
          </a:prstGeom>
          <a:effectLst>
            <a:outerShdw blurRad="63500" sx="102000" sy="102000" algn="ctr" rotWithShape="0">
              <a:prstClr val="black">
                <a:alpha val="40000"/>
              </a:prstClr>
            </a:outerShdw>
          </a:effectLst>
        </p:spPr>
      </p:pic>
      <p:grpSp>
        <p:nvGrpSpPr>
          <p:cNvPr id="7" name="Group 6">
            <a:extLst>
              <a:ext uri="{FF2B5EF4-FFF2-40B4-BE49-F238E27FC236}">
                <a16:creationId xmlns:a16="http://schemas.microsoft.com/office/drawing/2014/main" id="{8C3F87FB-F228-6D85-6D26-09A49CCC1AB1}"/>
              </a:ext>
            </a:extLst>
          </p:cNvPr>
          <p:cNvGrpSpPr/>
          <p:nvPr/>
        </p:nvGrpSpPr>
        <p:grpSpPr>
          <a:xfrm>
            <a:off x="668972" y="809175"/>
            <a:ext cx="7469188" cy="3300710"/>
            <a:chOff x="457789" y="2120323"/>
            <a:chExt cx="6162594" cy="1065823"/>
          </a:xfrm>
        </p:grpSpPr>
        <p:sp>
          <p:nvSpPr>
            <p:cNvPr id="8" name="Freeform 3">
              <a:extLst>
                <a:ext uri="{FF2B5EF4-FFF2-40B4-BE49-F238E27FC236}">
                  <a16:creationId xmlns:a16="http://schemas.microsoft.com/office/drawing/2014/main" id="{BF089AA3-C6ED-7B0D-49D7-4823B9384A4C}"/>
                </a:ext>
              </a:extLst>
            </p:cNvPr>
            <p:cNvSpPr/>
            <p:nvPr/>
          </p:nvSpPr>
          <p:spPr>
            <a:xfrm>
              <a:off x="457789" y="2120324"/>
              <a:ext cx="6162594" cy="1065822"/>
            </a:xfrm>
            <a:custGeom>
              <a:avLst/>
              <a:gdLst/>
              <a:ahLst/>
              <a:cxnLst/>
              <a:rect l="l" t="t" r="r" b="b"/>
              <a:pathLst>
                <a:path w="9454516" h="4572992">
                  <a:moveTo>
                    <a:pt x="0" y="0"/>
                  </a:moveTo>
                  <a:lnTo>
                    <a:pt x="0" y="4043402"/>
                  </a:lnTo>
                  <a:lnTo>
                    <a:pt x="1088390" y="4043402"/>
                  </a:lnTo>
                  <a:lnTo>
                    <a:pt x="1305560" y="4572992"/>
                  </a:lnTo>
                  <a:lnTo>
                    <a:pt x="1524000" y="4043402"/>
                  </a:lnTo>
                  <a:lnTo>
                    <a:pt x="9454516" y="4043402"/>
                  </a:lnTo>
                  <a:lnTo>
                    <a:pt x="9454516" y="0"/>
                  </a:lnTo>
                  <a:lnTo>
                    <a:pt x="0" y="0"/>
                  </a:lnTo>
                  <a:close/>
                </a:path>
              </a:pathLst>
            </a:custGeom>
            <a:solidFill>
              <a:srgbClr val="FFD6C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0000"/>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41BCC5AB-DCE1-AC4D-338D-2CBD6F42AEE8}"/>
                </a:ext>
              </a:extLst>
            </p:cNvPr>
            <p:cNvSpPr txBox="1"/>
            <p:nvPr/>
          </p:nvSpPr>
          <p:spPr>
            <a:xfrm>
              <a:off x="509450" y="2120323"/>
              <a:ext cx="6097870" cy="74804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dirty="0">
                  <a:solidFill>
                    <a:srgbClr val="FF0000"/>
                  </a:solidFill>
                  <a:latin typeface="Cambria" panose="02040503050406030204" pitchFamily="18" charset="0"/>
                  <a:ea typeface="Cambria" panose="02040503050406030204" pitchFamily="18" charset="0"/>
                </a:rPr>
                <a:t>T</a:t>
              </a:r>
              <a:r>
                <a:rPr kumimoji="0" lang="vi-VN"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rPr>
                <a:t>ự đánh giá việc thực hiện của mình xem điều gì em đã thực hiện tốt, điều gì còn chưa tốt. Đối với những việc chưa tốt, em hãy lập kế hoạch để khắc phục.</a:t>
              </a:r>
              <a:endParaRPr kumimoji="0" lang="en-US" sz="3600" b="1" i="0" u="none" strike="noStrike" kern="1200" cap="none" spc="0" normalizeH="0" baseline="0" noProof="0" dirty="0">
                <a:ln>
                  <a:noFill/>
                </a:ln>
                <a:solidFill>
                  <a:srgbClr val="FF0000"/>
                </a:solidFill>
                <a:effectLst/>
                <a:uLnTx/>
                <a:uFillTx/>
                <a:latin typeface="Cambria" panose="02040503050406030204" pitchFamily="18" charset="0"/>
                <a:ea typeface="Cambria" panose="02040503050406030204" pitchFamily="18" charset="0"/>
                <a:cs typeface="+mn-cs"/>
              </a:endParaRPr>
            </a:p>
          </p:txBody>
        </p:sp>
      </p:grpSp>
    </p:spTree>
    <p:extLst>
      <p:ext uri="{BB962C8B-B14F-4D97-AF65-F5344CB8AC3E}">
        <p14:creationId xmlns:p14="http://schemas.microsoft.com/office/powerpoint/2010/main" val="10992318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angle: Rounded Corners 1">
            <a:extLst>
              <a:ext uri="{FF2B5EF4-FFF2-40B4-BE49-F238E27FC236}">
                <a16:creationId xmlns:a16="http://schemas.microsoft.com/office/drawing/2014/main" id="{813F6CFA-26B4-6494-EF68-BA58737E8048}"/>
              </a:ext>
            </a:extLst>
          </p:cNvPr>
          <p:cNvSpPr/>
          <p:nvPr/>
        </p:nvSpPr>
        <p:spPr>
          <a:xfrm>
            <a:off x="414528" y="292608"/>
            <a:ext cx="11326368" cy="6272784"/>
          </a:xfrm>
          <a:custGeom>
            <a:avLst/>
            <a:gdLst>
              <a:gd name="connsiteX0" fmla="*/ 0 w 11326368"/>
              <a:gd name="connsiteY0" fmla="*/ 338354 h 6272784"/>
              <a:gd name="connsiteX1" fmla="*/ 338354 w 11326368"/>
              <a:gd name="connsiteY1" fmla="*/ 0 h 6272784"/>
              <a:gd name="connsiteX2" fmla="*/ 10988014 w 11326368"/>
              <a:gd name="connsiteY2" fmla="*/ 0 h 6272784"/>
              <a:gd name="connsiteX3" fmla="*/ 11326368 w 11326368"/>
              <a:gd name="connsiteY3" fmla="*/ 338354 h 6272784"/>
              <a:gd name="connsiteX4" fmla="*/ 11326368 w 11326368"/>
              <a:gd name="connsiteY4" fmla="*/ 5934430 h 6272784"/>
              <a:gd name="connsiteX5" fmla="*/ 10988014 w 11326368"/>
              <a:gd name="connsiteY5" fmla="*/ 6272784 h 6272784"/>
              <a:gd name="connsiteX6" fmla="*/ 338354 w 11326368"/>
              <a:gd name="connsiteY6" fmla="*/ 6272784 h 6272784"/>
              <a:gd name="connsiteX7" fmla="*/ 0 w 11326368"/>
              <a:gd name="connsiteY7" fmla="*/ 5934430 h 6272784"/>
              <a:gd name="connsiteX8" fmla="*/ 0 w 11326368"/>
              <a:gd name="connsiteY8" fmla="*/ 338354 h 6272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6368" h="6272784" fill="none" extrusionOk="0">
                <a:moveTo>
                  <a:pt x="0" y="338354"/>
                </a:moveTo>
                <a:cubicBezTo>
                  <a:pt x="884" y="175402"/>
                  <a:pt x="153028" y="2588"/>
                  <a:pt x="338354" y="0"/>
                </a:cubicBezTo>
                <a:cubicBezTo>
                  <a:pt x="2649231" y="72427"/>
                  <a:pt x="7512932" y="61419"/>
                  <a:pt x="10988014" y="0"/>
                </a:cubicBezTo>
                <a:cubicBezTo>
                  <a:pt x="11171368" y="-24193"/>
                  <a:pt x="11309218" y="146299"/>
                  <a:pt x="11326368" y="338354"/>
                </a:cubicBezTo>
                <a:cubicBezTo>
                  <a:pt x="11427244" y="1787120"/>
                  <a:pt x="11219055" y="3845667"/>
                  <a:pt x="11326368" y="5934430"/>
                </a:cubicBezTo>
                <a:cubicBezTo>
                  <a:pt x="11327304" y="6116547"/>
                  <a:pt x="11165509" y="6262277"/>
                  <a:pt x="10988014" y="6272784"/>
                </a:cubicBezTo>
                <a:cubicBezTo>
                  <a:pt x="9653448" y="6302611"/>
                  <a:pt x="5338487" y="6193478"/>
                  <a:pt x="338354" y="6272784"/>
                </a:cubicBezTo>
                <a:cubicBezTo>
                  <a:pt x="169652" y="6270730"/>
                  <a:pt x="-7371" y="6122756"/>
                  <a:pt x="0" y="5934430"/>
                </a:cubicBezTo>
                <a:cubicBezTo>
                  <a:pt x="50037" y="3750550"/>
                  <a:pt x="770" y="1447601"/>
                  <a:pt x="0" y="338354"/>
                </a:cubicBezTo>
                <a:close/>
              </a:path>
              <a:path w="11326368" h="6272784" stroke="0" extrusionOk="0">
                <a:moveTo>
                  <a:pt x="0" y="338354"/>
                </a:moveTo>
                <a:cubicBezTo>
                  <a:pt x="6176" y="153169"/>
                  <a:pt x="160181" y="18116"/>
                  <a:pt x="338354" y="0"/>
                </a:cubicBezTo>
                <a:cubicBezTo>
                  <a:pt x="3056115" y="123000"/>
                  <a:pt x="7808813" y="-96860"/>
                  <a:pt x="10988014" y="0"/>
                </a:cubicBezTo>
                <a:cubicBezTo>
                  <a:pt x="11154935" y="-15202"/>
                  <a:pt x="11327615" y="148973"/>
                  <a:pt x="11326368" y="338354"/>
                </a:cubicBezTo>
                <a:cubicBezTo>
                  <a:pt x="11329541" y="1281443"/>
                  <a:pt x="11420635" y="4562300"/>
                  <a:pt x="11326368" y="5934430"/>
                </a:cubicBezTo>
                <a:cubicBezTo>
                  <a:pt x="11294103" y="6132987"/>
                  <a:pt x="11161091" y="6270527"/>
                  <a:pt x="10988014" y="6272784"/>
                </a:cubicBezTo>
                <a:cubicBezTo>
                  <a:pt x="8412176" y="6112077"/>
                  <a:pt x="4504505" y="6312451"/>
                  <a:pt x="338354" y="6272784"/>
                </a:cubicBezTo>
                <a:cubicBezTo>
                  <a:pt x="115746" y="6265566"/>
                  <a:pt x="-33727" y="6106019"/>
                  <a:pt x="0" y="5934430"/>
                </a:cubicBezTo>
                <a:cubicBezTo>
                  <a:pt x="32216" y="3746504"/>
                  <a:pt x="57206" y="1244560"/>
                  <a:pt x="0" y="338354"/>
                </a:cubicBezTo>
                <a:close/>
              </a:path>
            </a:pathLst>
          </a:custGeom>
          <a:ln w="57150">
            <a:solidFill>
              <a:srgbClr val="990000"/>
            </a:solidFill>
            <a:prstDash val="solid"/>
            <a:extLst>
              <a:ext uri="{C807C97D-BFC1-408E-A445-0C87EB9F89A2}">
                <ask:lineSketchStyleProps xmlns:ask="http://schemas.microsoft.com/office/drawing/2018/sketchyshapes" sd="852854689">
                  <a:prstGeom prst="roundRect">
                    <a:avLst>
                      <a:gd name="adj" fmla="val 5394"/>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13EAAA9B-FA94-47CD-ECFC-33FBCBC96A2C}"/>
              </a:ext>
            </a:extLst>
          </p:cNvPr>
          <p:cNvSpPr txBox="1"/>
          <p:nvPr/>
        </p:nvSpPr>
        <p:spPr>
          <a:xfrm>
            <a:off x="3496491" y="390593"/>
            <a:ext cx="5199017" cy="1200329"/>
          </a:xfrm>
          <a:prstGeom prst="rect">
            <a:avLst/>
          </a:prstGeom>
          <a:noFill/>
        </p:spPr>
        <p:txBody>
          <a:bodyPr wrap="square" rtlCol="0">
            <a:spAutoFit/>
          </a:bodyPr>
          <a:lstStyle/>
          <a:p>
            <a:pPr algn="ctr"/>
            <a:r>
              <a:rPr lang="en-US" sz="7200" b="1" dirty="0">
                <a:ln w="9525">
                  <a:solidFill>
                    <a:schemeClr val="bg1"/>
                  </a:solidFill>
                  <a:prstDash val="solid"/>
                </a:ln>
                <a:solidFill>
                  <a:srgbClr val="002060"/>
                </a:solidFill>
                <a:effectLst>
                  <a:outerShdw blurRad="12700" dist="38100" dir="2700000" algn="tl" rotWithShape="0">
                    <a:schemeClr val="accent5">
                      <a:lumMod val="60000"/>
                      <a:lumOff val="40000"/>
                    </a:schemeClr>
                  </a:outerShdw>
                </a:effectLst>
                <a:latin typeface="iCiel Pony" panose="02000000000000000000" pitchFamily="2" charset="0"/>
              </a:rPr>
              <a:t>DẶN DÒ</a:t>
            </a:r>
          </a:p>
        </p:txBody>
      </p:sp>
      <p:sp>
        <p:nvSpPr>
          <p:cNvPr id="6" name="TextBox 5">
            <a:extLst>
              <a:ext uri="{FF2B5EF4-FFF2-40B4-BE49-F238E27FC236}">
                <a16:creationId xmlns:a16="http://schemas.microsoft.com/office/drawing/2014/main" id="{957EF57C-9F5C-FFA6-1FAB-9DB401F21860}"/>
              </a:ext>
            </a:extLst>
          </p:cNvPr>
          <p:cNvSpPr txBox="1"/>
          <p:nvPr/>
        </p:nvSpPr>
        <p:spPr>
          <a:xfrm>
            <a:off x="1863363" y="1978000"/>
            <a:ext cx="9350029" cy="1077218"/>
          </a:xfrm>
          <a:prstGeom prst="rect">
            <a:avLst/>
          </a:prstGeom>
          <a:noFill/>
        </p:spPr>
        <p:txBody>
          <a:bodyPr wrap="square" rtlCol="0">
            <a:spAutoFit/>
          </a:bodyPr>
          <a:lstStyle/>
          <a:p>
            <a:pPr algn="just"/>
            <a:r>
              <a:rPr lang="en-US" sz="3200" dirty="0">
                <a:latin typeface="Calibri" panose="020F0502020204030204" pitchFamily="34" charset="0"/>
                <a:cs typeface="Calibri" panose="020F0502020204030204" pitchFamily="34" charset="0"/>
              </a:rPr>
              <a:t>V</a:t>
            </a:r>
            <a:r>
              <a:rPr lang="vi-VN" sz="3200" dirty="0">
                <a:latin typeface="Calibri" panose="020F0502020204030204" pitchFamily="34" charset="0"/>
                <a:cs typeface="Calibri" panose="020F0502020204030204" pitchFamily="34" charset="0"/>
              </a:rPr>
              <a:t>ề nhà tuyên truyền cùng người thân về các cách sử dụng tiền hợp lý, xem trước bài sau</a:t>
            </a:r>
            <a:endParaRPr lang="en-US" sz="3200" dirty="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4D70FC3F-E11A-4CE8-B8C8-59C3BEE4E1DD}"/>
              </a:ext>
            </a:extLst>
          </p:cNvPr>
          <p:cNvPicPr>
            <a:picLocks noChangeAspect="1"/>
          </p:cNvPicPr>
          <p:nvPr/>
        </p:nvPicPr>
        <p:blipFill>
          <a:blip r:embed="rId3"/>
          <a:stretch>
            <a:fillRect/>
          </a:stretch>
        </p:blipFill>
        <p:spPr>
          <a:xfrm rot="737208" flipH="1">
            <a:off x="671249" y="1895349"/>
            <a:ext cx="919996" cy="919996"/>
          </a:xfrm>
          <a:prstGeom prst="rect">
            <a:avLst/>
          </a:prstGeom>
        </p:spPr>
      </p:pic>
      <p:sp>
        <p:nvSpPr>
          <p:cNvPr id="13" name="TextBox 12">
            <a:extLst>
              <a:ext uri="{FF2B5EF4-FFF2-40B4-BE49-F238E27FC236}">
                <a16:creationId xmlns:a16="http://schemas.microsoft.com/office/drawing/2014/main" id="{79D99D3F-F324-5163-5F67-6722AFAE33D9}"/>
              </a:ext>
            </a:extLst>
          </p:cNvPr>
          <p:cNvSpPr txBox="1"/>
          <p:nvPr/>
        </p:nvSpPr>
        <p:spPr>
          <a:xfrm>
            <a:off x="1922357" y="3261598"/>
            <a:ext cx="9350029" cy="754694"/>
          </a:xfrm>
          <a:prstGeom prst="rect">
            <a:avLst/>
          </a:prstGeom>
          <a:noFill/>
        </p:spPr>
        <p:txBody>
          <a:bodyPr wrap="square" rtlCol="0">
            <a:spAutoFit/>
          </a:bodyPr>
          <a:lstStyle/>
          <a:p>
            <a:pPr algn="just">
              <a:lnSpc>
                <a:spcPct val="150000"/>
              </a:lnSpc>
            </a:pPr>
            <a:r>
              <a:rPr lang="en-US" sz="3200" dirty="0">
                <a:latin typeface="Calibri" panose="020F0502020204030204" pitchFamily="34" charset="0"/>
                <a:cs typeface="Calibri" panose="020F0502020204030204" pitchFamily="34" charset="0"/>
              </a:rPr>
              <a:t>GV ĐIỀN VÀO ĐÂY</a:t>
            </a:r>
          </a:p>
        </p:txBody>
      </p:sp>
      <p:pic>
        <p:nvPicPr>
          <p:cNvPr id="14" name="Picture 13">
            <a:extLst>
              <a:ext uri="{FF2B5EF4-FFF2-40B4-BE49-F238E27FC236}">
                <a16:creationId xmlns:a16="http://schemas.microsoft.com/office/drawing/2014/main" id="{9A72D5DB-562C-C46A-2F3B-45E171EFDDA0}"/>
              </a:ext>
            </a:extLst>
          </p:cNvPr>
          <p:cNvPicPr>
            <a:picLocks noChangeAspect="1"/>
          </p:cNvPicPr>
          <p:nvPr/>
        </p:nvPicPr>
        <p:blipFill>
          <a:blip r:embed="rId3"/>
          <a:stretch>
            <a:fillRect/>
          </a:stretch>
        </p:blipFill>
        <p:spPr>
          <a:xfrm rot="737208" flipH="1">
            <a:off x="730243" y="3178947"/>
            <a:ext cx="919996" cy="919996"/>
          </a:xfrm>
          <a:prstGeom prst="rect">
            <a:avLst/>
          </a:prstGeom>
        </p:spPr>
      </p:pic>
      <p:sp>
        <p:nvSpPr>
          <p:cNvPr id="15" name="TextBox 14">
            <a:extLst>
              <a:ext uri="{FF2B5EF4-FFF2-40B4-BE49-F238E27FC236}">
                <a16:creationId xmlns:a16="http://schemas.microsoft.com/office/drawing/2014/main" id="{F785C979-EB61-EE6A-CEE4-262845D039D7}"/>
              </a:ext>
            </a:extLst>
          </p:cNvPr>
          <p:cNvSpPr txBox="1"/>
          <p:nvPr/>
        </p:nvSpPr>
        <p:spPr>
          <a:xfrm>
            <a:off x="1922357" y="4242610"/>
            <a:ext cx="9350029" cy="754694"/>
          </a:xfrm>
          <a:prstGeom prst="rect">
            <a:avLst/>
          </a:prstGeom>
          <a:noFill/>
        </p:spPr>
        <p:txBody>
          <a:bodyPr wrap="square" rtlCol="0">
            <a:spAutoFit/>
          </a:bodyPr>
          <a:lstStyle/>
          <a:p>
            <a:pPr algn="just">
              <a:lnSpc>
                <a:spcPct val="150000"/>
              </a:lnSpc>
            </a:pPr>
            <a:r>
              <a:rPr lang="en-US" sz="3200" dirty="0">
                <a:latin typeface="Calibri" panose="020F0502020204030204" pitchFamily="34" charset="0"/>
                <a:cs typeface="Calibri" panose="020F0502020204030204" pitchFamily="34" charset="0"/>
              </a:rPr>
              <a:t>GV ĐIỀN VÀO ĐÂY</a:t>
            </a:r>
          </a:p>
        </p:txBody>
      </p:sp>
      <p:pic>
        <p:nvPicPr>
          <p:cNvPr id="16" name="Picture 15">
            <a:extLst>
              <a:ext uri="{FF2B5EF4-FFF2-40B4-BE49-F238E27FC236}">
                <a16:creationId xmlns:a16="http://schemas.microsoft.com/office/drawing/2014/main" id="{58557224-C8CD-076F-BC9E-75410CE1B841}"/>
              </a:ext>
            </a:extLst>
          </p:cNvPr>
          <p:cNvPicPr>
            <a:picLocks noChangeAspect="1"/>
          </p:cNvPicPr>
          <p:nvPr/>
        </p:nvPicPr>
        <p:blipFill>
          <a:blip r:embed="rId3"/>
          <a:stretch>
            <a:fillRect/>
          </a:stretch>
        </p:blipFill>
        <p:spPr>
          <a:xfrm rot="737208" flipH="1">
            <a:off x="730243" y="4159959"/>
            <a:ext cx="919996" cy="919996"/>
          </a:xfrm>
          <a:prstGeom prst="rect">
            <a:avLst/>
          </a:prstGeom>
        </p:spPr>
      </p:pic>
    </p:spTree>
    <p:extLst>
      <p:ext uri="{BB962C8B-B14F-4D97-AF65-F5344CB8AC3E}">
        <p14:creationId xmlns:p14="http://schemas.microsoft.com/office/powerpoint/2010/main" val="33552249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left)">
                                      <p:cBhvr>
                                        <p:cTn id="15" dur="500"/>
                                        <p:tgtEl>
                                          <p:spTgt spid="1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animEffect transition="in" filter="wipe(left)">
                                      <p:cBhvr>
                                        <p:cTn id="19" dur="500"/>
                                        <p:tgtEl>
                                          <p:spTgt spid="13">
                                            <p:txEl>
                                              <p:pRg st="0" end="0"/>
                                            </p:txEl>
                                          </p:spTgt>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xEl>
                                              <p:pRg st="0" end="0"/>
                                            </p:txEl>
                                          </p:spTgt>
                                        </p:tgtEl>
                                        <p:attrNameLst>
                                          <p:attrName>style.visibility</p:attrName>
                                        </p:attrNameLst>
                                      </p:cBhvr>
                                      <p:to>
                                        <p:strVal val="visible"/>
                                      </p:to>
                                    </p:set>
                                    <p:animEffect transition="in" filter="wipe(left)">
                                      <p:cBhvr>
                                        <p:cTn id="2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13" grpId="0" uiExpand="1" build="p"/>
      <p:bldP spid="15"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 name="Picture 1" descr="A cartoon of a child&#10;&#10;Description automatically generated with medium confidence">
            <a:extLst>
              <a:ext uri="{FF2B5EF4-FFF2-40B4-BE49-F238E27FC236}">
                <a16:creationId xmlns:a16="http://schemas.microsoft.com/office/drawing/2014/main" id="{8ADE05CC-1401-2B73-C059-224B8D7B38E1}"/>
              </a:ext>
            </a:extLst>
          </p:cNvPr>
          <p:cNvPicPr>
            <a:picLocks noChangeAspect="1"/>
          </p:cNvPicPr>
          <p:nvPr/>
        </p:nvPicPr>
        <p:blipFill rotWithShape="1">
          <a:blip r:embed="rId3">
            <a:extLst>
              <a:ext uri="{28A0092B-C50C-407E-A947-70E740481C1C}">
                <a14:useLocalDpi xmlns:a14="http://schemas.microsoft.com/office/drawing/2010/main" val="0"/>
              </a:ext>
            </a:extLst>
          </a:blip>
          <a:srcRect l="21733" r="30267"/>
          <a:stretch/>
        </p:blipFill>
        <p:spPr>
          <a:xfrm>
            <a:off x="991368" y="3322320"/>
            <a:ext cx="1697126" cy="3535680"/>
          </a:xfrm>
          <a:prstGeom prst="rect">
            <a:avLst/>
          </a:prstGeom>
        </p:spPr>
      </p:pic>
      <p:pic>
        <p:nvPicPr>
          <p:cNvPr id="3" name="Picture 2" descr="A cartoon of a child&#10;&#10;Description automatically generated with medium confidence">
            <a:extLst>
              <a:ext uri="{FF2B5EF4-FFF2-40B4-BE49-F238E27FC236}">
                <a16:creationId xmlns:a16="http://schemas.microsoft.com/office/drawing/2014/main" id="{3DD72E24-7BA1-AB12-A6C5-E08BE0111C12}"/>
              </a:ext>
            </a:extLst>
          </p:cNvPr>
          <p:cNvPicPr>
            <a:picLocks noChangeAspect="1"/>
          </p:cNvPicPr>
          <p:nvPr/>
        </p:nvPicPr>
        <p:blipFill rotWithShape="1">
          <a:blip r:embed="rId4">
            <a:extLst>
              <a:ext uri="{28A0092B-C50C-407E-A947-70E740481C1C}">
                <a14:useLocalDpi xmlns:a14="http://schemas.microsoft.com/office/drawing/2010/main" val="0"/>
              </a:ext>
            </a:extLst>
          </a:blip>
          <a:srcRect l="24044" r="23333"/>
          <a:stretch/>
        </p:blipFill>
        <p:spPr>
          <a:xfrm>
            <a:off x="8551584" y="3322320"/>
            <a:ext cx="1937542" cy="3681984"/>
          </a:xfrm>
          <a:prstGeom prst="rect">
            <a:avLst/>
          </a:prstGeom>
        </p:spPr>
      </p:pic>
      <p:pic>
        <p:nvPicPr>
          <p:cNvPr id="8" name="Picture 7">
            <a:extLst>
              <a:ext uri="{FF2B5EF4-FFF2-40B4-BE49-F238E27FC236}">
                <a16:creationId xmlns:a16="http://schemas.microsoft.com/office/drawing/2014/main" id="{CCDC3839-F2E0-BAF1-AFF8-36C63E94DEED}"/>
              </a:ext>
            </a:extLst>
          </p:cNvPr>
          <p:cNvPicPr>
            <a:picLocks noChangeAspect="1"/>
          </p:cNvPicPr>
          <p:nvPr/>
        </p:nvPicPr>
        <p:blipFill>
          <a:blip r:embed="rId5"/>
          <a:stretch>
            <a:fillRect/>
          </a:stretch>
        </p:blipFill>
        <p:spPr>
          <a:xfrm>
            <a:off x="0" y="560280"/>
            <a:ext cx="10723793" cy="4182218"/>
          </a:xfrm>
          <a:prstGeom prst="rect">
            <a:avLst/>
          </a:prstGeom>
        </p:spPr>
      </p:pic>
    </p:spTree>
    <p:extLst>
      <p:ext uri="{BB962C8B-B14F-4D97-AF65-F5344CB8AC3E}">
        <p14:creationId xmlns:p14="http://schemas.microsoft.com/office/powerpoint/2010/main" val="231464002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ainting, drawing, fruit, child art&#10;&#10;Description automatically generated">
            <a:extLst>
              <a:ext uri="{FF2B5EF4-FFF2-40B4-BE49-F238E27FC236}">
                <a16:creationId xmlns:a16="http://schemas.microsoft.com/office/drawing/2014/main" id="{B5995127-925E-16FB-9876-FD3FAF83F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Rounded Corners 5">
            <a:extLst>
              <a:ext uri="{FF2B5EF4-FFF2-40B4-BE49-F238E27FC236}">
                <a16:creationId xmlns:a16="http://schemas.microsoft.com/office/drawing/2014/main" id="{4C870601-D889-FC4A-BB3A-3865398EC7A5}"/>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3202156-5AB1-D1FA-E6C9-513D9401694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80" b="91313" l="65664" r="96185">
                        <a14:foregroundMark x1="79179" y1="26303" x2="78015" y2="40566"/>
                        <a14:foregroundMark x1="78015" y1="40566" x2="80537" y2="48687"/>
                        <a14:foregroundMark x1="66311" y1="33131" x2="66311" y2="33131"/>
                        <a14:foregroundMark x1="81571" y1="36848" x2="79340" y2="35354"/>
                        <a14:foregroundMark x1="82606" y1="91313" x2="82153" y2="88889"/>
                      </a14:backgroundRemoval>
                    </a14:imgEffect>
                  </a14:imgLayer>
                </a14:imgProps>
              </a:ext>
              <a:ext uri="{28A0092B-C50C-407E-A947-70E740481C1C}">
                <a14:useLocalDpi xmlns:a14="http://schemas.microsoft.com/office/drawing/2010/main" val="0"/>
              </a:ext>
            </a:extLst>
          </a:blip>
          <a:srcRect l="61853" b="42204"/>
          <a:stretch/>
        </p:blipFill>
        <p:spPr>
          <a:xfrm>
            <a:off x="7899400" y="236980"/>
            <a:ext cx="5454356" cy="6611493"/>
          </a:xfrm>
          <a:prstGeom prst="rect">
            <a:avLst/>
          </a:prstGeom>
          <a:effectLst>
            <a:outerShdw blurRad="63500" sx="102000" sy="102000" algn="ctr" rotWithShape="0">
              <a:prstClr val="black">
                <a:alpha val="40000"/>
              </a:prstClr>
            </a:outerShdw>
          </a:effectLst>
        </p:spPr>
      </p:pic>
      <p:sp>
        <p:nvSpPr>
          <p:cNvPr id="3" name="Speech Bubble: Oval 2">
            <a:extLst>
              <a:ext uri="{FF2B5EF4-FFF2-40B4-BE49-F238E27FC236}">
                <a16:creationId xmlns:a16="http://schemas.microsoft.com/office/drawing/2014/main" id="{FE4B8676-C231-30DD-D520-67D708161AA6}"/>
              </a:ext>
            </a:extLst>
          </p:cNvPr>
          <p:cNvSpPr/>
          <p:nvPr/>
        </p:nvSpPr>
        <p:spPr>
          <a:xfrm>
            <a:off x="1912620" y="441960"/>
            <a:ext cx="6515100" cy="1823720"/>
          </a:xfrm>
          <a:prstGeom prst="wedgeEllipseCallout">
            <a:avLst>
              <a:gd name="adj1" fmla="val 59868"/>
              <a:gd name="adj2" fmla="val 14182"/>
            </a:avLst>
          </a:prstGeom>
          <a:solidFill>
            <a:schemeClr val="bg1"/>
          </a:solidFill>
          <a:ln>
            <a:solidFill>
              <a:schemeClr val="accent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0CD7B3A-7DA9-5714-C93B-6B04C6861CA1}"/>
              </a:ext>
            </a:extLst>
          </p:cNvPr>
          <p:cNvSpPr/>
          <p:nvPr/>
        </p:nvSpPr>
        <p:spPr>
          <a:xfrm>
            <a:off x="2866402" y="543451"/>
            <a:ext cx="4729456" cy="1446550"/>
          </a:xfrm>
          <a:prstGeom prst="rect">
            <a:avLst/>
          </a:prstGeom>
          <a:noFill/>
        </p:spPr>
        <p:txBody>
          <a:bodyPr wrap="square" lIns="91440" tIns="45720" rIns="91440" bIns="45720">
            <a:spAutoFit/>
          </a:bodyPr>
          <a:lstStyle/>
          <a:p>
            <a:pPr algn="ctr"/>
            <a:r>
              <a:rPr lang="vi-VN" sz="4400" b="1" i="0" dirty="0">
                <a:ln>
                  <a:solidFill>
                    <a:srgbClr val="C00000"/>
                  </a:solidFill>
                </a:ln>
                <a:solidFill>
                  <a:srgbClr val="C00000"/>
                </a:solidFill>
                <a:effectLst/>
                <a:latin typeface="Cambria" panose="02040503050406030204" pitchFamily="18" charset="0"/>
                <a:ea typeface="Cambria" panose="02040503050406030204" pitchFamily="18" charset="0"/>
              </a:rPr>
              <a:t>Thế nào là sử dụng tiền hợp lí?</a:t>
            </a:r>
            <a:endParaRPr lang="en-US" sz="4400" b="1" cap="none" spc="0" dirty="0">
              <a:ln w="0">
                <a:solidFill>
                  <a:srgbClr val="C00000"/>
                </a:solidFill>
              </a:ln>
              <a:solidFill>
                <a:srgbClr val="C00000"/>
              </a:solidFill>
              <a:effectLst>
                <a:outerShdw blurRad="38100" dist="19050" dir="2700000" algn="tl" rotWithShape="0">
                  <a:schemeClr val="dk1">
                    <a:alpha val="40000"/>
                  </a:schemeClr>
                </a:outerShdw>
              </a:effectLst>
              <a:latin typeface="Cambria" panose="02040503050406030204" pitchFamily="18" charset="0"/>
              <a:ea typeface="Cambria" panose="02040503050406030204" pitchFamily="18" charset="0"/>
            </a:endParaRPr>
          </a:p>
        </p:txBody>
      </p:sp>
      <p:sp>
        <p:nvSpPr>
          <p:cNvPr id="7" name="Speech Bubble: Oval 6">
            <a:extLst>
              <a:ext uri="{FF2B5EF4-FFF2-40B4-BE49-F238E27FC236}">
                <a16:creationId xmlns:a16="http://schemas.microsoft.com/office/drawing/2014/main" id="{D37FC3B2-E2CA-87D6-0EE6-0A88618DD127}"/>
              </a:ext>
            </a:extLst>
          </p:cNvPr>
          <p:cNvSpPr/>
          <p:nvPr/>
        </p:nvSpPr>
        <p:spPr>
          <a:xfrm>
            <a:off x="541020" y="2352040"/>
            <a:ext cx="6515100" cy="1894840"/>
          </a:xfrm>
          <a:prstGeom prst="wedgeEllipseCallout">
            <a:avLst>
              <a:gd name="adj1" fmla="val 59868"/>
              <a:gd name="adj2" fmla="val 14182"/>
            </a:avLst>
          </a:prstGeom>
          <a:solidFill>
            <a:schemeClr val="bg1"/>
          </a:solidFill>
          <a:ln>
            <a:solidFill>
              <a:schemeClr val="accent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5FD97B2B-6F22-27D8-FC5B-E84D456045EA}"/>
              </a:ext>
            </a:extLst>
          </p:cNvPr>
          <p:cNvSpPr/>
          <p:nvPr/>
        </p:nvSpPr>
        <p:spPr>
          <a:xfrm>
            <a:off x="1129042" y="2565291"/>
            <a:ext cx="5393678" cy="1446550"/>
          </a:xfrm>
          <a:prstGeom prst="rect">
            <a:avLst/>
          </a:prstGeom>
          <a:noFill/>
        </p:spPr>
        <p:txBody>
          <a:bodyPr wrap="square" lIns="91440" tIns="45720" rIns="91440" bIns="45720">
            <a:spAutoFit/>
          </a:bodyPr>
          <a:lstStyle/>
          <a:p>
            <a:pPr algn="ctr"/>
            <a:r>
              <a:rPr lang="vi-VN" sz="4400" b="1" dirty="0">
                <a:ln>
                  <a:solidFill>
                    <a:srgbClr val="C00000"/>
                  </a:solidFill>
                </a:ln>
                <a:solidFill>
                  <a:srgbClr val="C00000"/>
                </a:solidFill>
                <a:latin typeface="Cambria" panose="02040503050406030204" pitchFamily="18" charset="0"/>
                <a:ea typeface="Cambria" panose="02040503050406030204" pitchFamily="18" charset="0"/>
              </a:rPr>
              <a:t>Vì sao chúng ta phải sử dụng tiền hợp lí?</a:t>
            </a:r>
            <a:endParaRPr lang="en-US" sz="4400" b="1" cap="none" spc="0" dirty="0">
              <a:ln w="0">
                <a:solidFill>
                  <a:srgbClr val="C00000"/>
                </a:solidFill>
              </a:ln>
              <a:solidFill>
                <a:srgbClr val="C00000"/>
              </a:solidFill>
              <a:effectLst>
                <a:outerShdw blurRad="38100" dist="19050" dir="2700000" algn="tl" rotWithShape="0">
                  <a:schemeClr val="dk1">
                    <a:alpha val="40000"/>
                  </a:schemeClr>
                </a:outerShdw>
              </a:effectLst>
              <a:latin typeface="Cambria" panose="02040503050406030204" pitchFamily="18" charset="0"/>
              <a:ea typeface="Cambria" panose="02040503050406030204" pitchFamily="18" charset="0"/>
            </a:endParaRPr>
          </a:p>
        </p:txBody>
      </p:sp>
      <p:sp>
        <p:nvSpPr>
          <p:cNvPr id="9" name="Speech Bubble: Oval 8">
            <a:extLst>
              <a:ext uri="{FF2B5EF4-FFF2-40B4-BE49-F238E27FC236}">
                <a16:creationId xmlns:a16="http://schemas.microsoft.com/office/drawing/2014/main" id="{9A4F4537-55BA-72B5-DB88-E9E4B1AEEC3A}"/>
              </a:ext>
            </a:extLst>
          </p:cNvPr>
          <p:cNvSpPr/>
          <p:nvPr/>
        </p:nvSpPr>
        <p:spPr>
          <a:xfrm>
            <a:off x="1028700" y="4546600"/>
            <a:ext cx="6515100" cy="1935480"/>
          </a:xfrm>
          <a:prstGeom prst="wedgeEllipseCallout">
            <a:avLst>
              <a:gd name="adj1" fmla="val 59868"/>
              <a:gd name="adj2" fmla="val 14182"/>
            </a:avLst>
          </a:prstGeom>
          <a:solidFill>
            <a:schemeClr val="bg1"/>
          </a:solidFill>
          <a:ln>
            <a:solidFill>
              <a:schemeClr val="accent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6D29585-1A27-4FD9-921D-AE7BA3ADE614}"/>
              </a:ext>
            </a:extLst>
          </p:cNvPr>
          <p:cNvSpPr/>
          <p:nvPr/>
        </p:nvSpPr>
        <p:spPr>
          <a:xfrm>
            <a:off x="1758962" y="4790331"/>
            <a:ext cx="5393678" cy="1446550"/>
          </a:xfrm>
          <a:prstGeom prst="rect">
            <a:avLst/>
          </a:prstGeom>
          <a:noFill/>
        </p:spPr>
        <p:txBody>
          <a:bodyPr wrap="square" lIns="91440" tIns="45720" rIns="91440" bIns="45720">
            <a:spAutoFit/>
          </a:bodyPr>
          <a:lstStyle/>
          <a:p>
            <a:pPr algn="ctr"/>
            <a:r>
              <a:rPr lang="vi-VN" sz="4400" b="1" dirty="0">
                <a:ln>
                  <a:solidFill>
                    <a:srgbClr val="C00000"/>
                  </a:solidFill>
                </a:ln>
                <a:solidFill>
                  <a:srgbClr val="C00000"/>
                </a:solidFill>
                <a:latin typeface="Cambria" panose="02040503050406030204" pitchFamily="18" charset="0"/>
                <a:ea typeface="Cambria" panose="02040503050406030204" pitchFamily="18" charset="0"/>
              </a:rPr>
              <a:t>Vì sao chúng ta phải sử dụng tiền hợp lí?</a:t>
            </a:r>
            <a:endParaRPr lang="en-US" sz="4400" b="1" cap="none" spc="0" dirty="0">
              <a:ln w="0">
                <a:solidFill>
                  <a:srgbClr val="C00000"/>
                </a:solidFill>
              </a:ln>
              <a:solidFill>
                <a:srgbClr val="C00000"/>
              </a:solidFill>
              <a:effectLst>
                <a:outerShdw blurRad="38100" dist="19050" dir="2700000" algn="tl" rotWithShape="0">
                  <a:schemeClr val="dk1">
                    <a:alpha val="40000"/>
                  </a:schemeClr>
                </a:outerShdw>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4282223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00"/>
                                        <p:tgtEl>
                                          <p:spTgt spid="9"/>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p:bldP spid="9" grpId="0" animBg="1"/>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5" name="Graphic 14">
            <a:extLst>
              <a:ext uri="{FF2B5EF4-FFF2-40B4-BE49-F238E27FC236}">
                <a16:creationId xmlns:a16="http://schemas.microsoft.com/office/drawing/2014/main" id="{C59BFB26-EAA7-0ED1-A6B7-94B6EA85C28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42099" y="1758965"/>
            <a:ext cx="1549901" cy="4692360"/>
          </a:xfrm>
          <a:prstGeom prst="rect">
            <a:avLst/>
          </a:prstGeom>
        </p:spPr>
      </p:pic>
      <p:pic>
        <p:nvPicPr>
          <p:cNvPr id="17" name="Graphic 16">
            <a:extLst>
              <a:ext uri="{FF2B5EF4-FFF2-40B4-BE49-F238E27FC236}">
                <a16:creationId xmlns:a16="http://schemas.microsoft.com/office/drawing/2014/main" id="{BD511EFE-A672-0206-A244-388D172CA06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469916" y="5006252"/>
            <a:ext cx="2114550" cy="1885950"/>
          </a:xfrm>
          <a:prstGeom prst="rect">
            <a:avLst/>
          </a:prstGeom>
        </p:spPr>
      </p:pic>
      <p:pic>
        <p:nvPicPr>
          <p:cNvPr id="19" name="Graphic 18">
            <a:extLst>
              <a:ext uri="{FF2B5EF4-FFF2-40B4-BE49-F238E27FC236}">
                <a16:creationId xmlns:a16="http://schemas.microsoft.com/office/drawing/2014/main" id="{89ECC979-A0CD-2EEA-6E3E-D44E7838B81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354583" y="5671055"/>
            <a:ext cx="2028825" cy="1171575"/>
          </a:xfrm>
          <a:prstGeom prst="rect">
            <a:avLst/>
          </a:prstGeom>
        </p:spPr>
      </p:pic>
      <p:pic>
        <p:nvPicPr>
          <p:cNvPr id="21" name="Graphic 20">
            <a:extLst>
              <a:ext uri="{FF2B5EF4-FFF2-40B4-BE49-F238E27FC236}">
                <a16:creationId xmlns:a16="http://schemas.microsoft.com/office/drawing/2014/main" id="{AB60C3AE-AEB1-D713-9150-E0E3AB58D7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919521" y="5581650"/>
            <a:ext cx="1905000" cy="1276350"/>
          </a:xfrm>
          <a:prstGeom prst="rect">
            <a:avLst/>
          </a:prstGeom>
        </p:spPr>
      </p:pic>
      <p:sp>
        <p:nvSpPr>
          <p:cNvPr id="16" name="Rectangle: Rounded Corners 15">
            <a:extLst>
              <a:ext uri="{FF2B5EF4-FFF2-40B4-BE49-F238E27FC236}">
                <a16:creationId xmlns:a16="http://schemas.microsoft.com/office/drawing/2014/main" id="{7A78FCBF-CAF1-B701-DA2E-A2D0DA5227B5}"/>
              </a:ext>
            </a:extLst>
          </p:cNvPr>
          <p:cNvSpPr/>
          <p:nvPr/>
        </p:nvSpPr>
        <p:spPr>
          <a:xfrm>
            <a:off x="3124200" y="579120"/>
            <a:ext cx="7221995" cy="4511040"/>
          </a:xfrm>
          <a:prstGeom prst="roundRect">
            <a:avLst/>
          </a:prstGeom>
          <a:solidFill>
            <a:schemeClr val="bg1">
              <a:alpha val="7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pic>
        <p:nvPicPr>
          <p:cNvPr id="13" name="Graphic 12">
            <a:extLst>
              <a:ext uri="{FF2B5EF4-FFF2-40B4-BE49-F238E27FC236}">
                <a16:creationId xmlns:a16="http://schemas.microsoft.com/office/drawing/2014/main" id="{8F42F275-9D77-C8D2-7E27-15A383B8CE5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765595" y="4218365"/>
            <a:ext cx="1956507" cy="2561358"/>
          </a:xfrm>
          <a:prstGeom prst="rect">
            <a:avLst/>
          </a:prstGeom>
        </p:spPr>
      </p:pic>
      <p:pic>
        <p:nvPicPr>
          <p:cNvPr id="9" name="Graphic 8">
            <a:extLst>
              <a:ext uri="{FF2B5EF4-FFF2-40B4-BE49-F238E27FC236}">
                <a16:creationId xmlns:a16="http://schemas.microsoft.com/office/drawing/2014/main" id="{329C0EA7-C27F-9B43-F13F-C2B8B79C25C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03514" y="2026227"/>
            <a:ext cx="2876533" cy="4678073"/>
          </a:xfrm>
          <a:prstGeom prst="rect">
            <a:avLst/>
          </a:prstGeom>
        </p:spPr>
      </p:pic>
      <p:pic>
        <p:nvPicPr>
          <p:cNvPr id="11" name="Graphic 10">
            <a:extLst>
              <a:ext uri="{FF2B5EF4-FFF2-40B4-BE49-F238E27FC236}">
                <a16:creationId xmlns:a16="http://schemas.microsoft.com/office/drawing/2014/main" id="{C38F6029-DE06-AA9B-E712-580DEA30279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433393" y="3719945"/>
            <a:ext cx="2650233" cy="4166755"/>
          </a:xfrm>
          <a:prstGeom prst="rect">
            <a:avLst/>
          </a:prstGeom>
        </p:spPr>
      </p:pic>
      <p:sp>
        <p:nvSpPr>
          <p:cNvPr id="18" name="TextBox 3">
            <a:extLst>
              <a:ext uri="{FF2B5EF4-FFF2-40B4-BE49-F238E27FC236}">
                <a16:creationId xmlns:a16="http://schemas.microsoft.com/office/drawing/2014/main" id="{37136ACD-9E11-0B29-2621-4B5A3547E81F}"/>
              </a:ext>
            </a:extLst>
          </p:cNvPr>
          <p:cNvSpPr txBox="1"/>
          <p:nvPr/>
        </p:nvSpPr>
        <p:spPr>
          <a:xfrm>
            <a:off x="3922515" y="663730"/>
            <a:ext cx="5748007" cy="584775"/>
          </a:xfrm>
          <a:prstGeom prst="rect">
            <a:avLst/>
          </a:prstGeom>
          <a:noFill/>
        </p:spPr>
        <p:txBody>
          <a:bodyPr wrap="square" rtlCol="0">
            <a:spAutoFit/>
          </a:bodyPr>
          <a:lstStyle/>
          <a:p>
            <a:pPr algn="ctr"/>
            <a:r>
              <a:rPr lang="en-US" sz="3200" b="1" dirty="0" err="1"/>
              <a:t>Thứ</a:t>
            </a:r>
            <a:r>
              <a:rPr lang="en-US" sz="3200" b="1" dirty="0"/>
              <a:t> … </a:t>
            </a:r>
            <a:r>
              <a:rPr lang="en-US" sz="3200" b="1" dirty="0" err="1"/>
              <a:t>ngày</a:t>
            </a:r>
            <a:r>
              <a:rPr lang="en-US" sz="3200" b="1" dirty="0"/>
              <a:t> … </a:t>
            </a:r>
            <a:r>
              <a:rPr lang="en-US" sz="3200" b="1" dirty="0" err="1"/>
              <a:t>tháng</a:t>
            </a:r>
            <a:r>
              <a:rPr lang="en-US" sz="3200" b="1" dirty="0"/>
              <a:t> … </a:t>
            </a:r>
            <a:r>
              <a:rPr lang="en-US" sz="3200" b="1" dirty="0" err="1"/>
              <a:t>năm</a:t>
            </a:r>
            <a:r>
              <a:rPr lang="en-US" sz="3200" b="1" dirty="0"/>
              <a:t> …</a:t>
            </a:r>
          </a:p>
        </p:txBody>
      </p:sp>
      <p:pic>
        <p:nvPicPr>
          <p:cNvPr id="2" name="Picture 1">
            <a:extLst>
              <a:ext uri="{FF2B5EF4-FFF2-40B4-BE49-F238E27FC236}">
                <a16:creationId xmlns:a16="http://schemas.microsoft.com/office/drawing/2014/main" id="{79C7CABD-4E31-2D89-6289-8FC53107AE8E}"/>
              </a:ext>
            </a:extLst>
          </p:cNvPr>
          <p:cNvPicPr>
            <a:picLocks noChangeAspect="1"/>
          </p:cNvPicPr>
          <p:nvPr/>
        </p:nvPicPr>
        <p:blipFill>
          <a:blip r:embed="rId18"/>
          <a:stretch>
            <a:fillRect/>
          </a:stretch>
        </p:blipFill>
        <p:spPr>
          <a:xfrm>
            <a:off x="5328802" y="1197826"/>
            <a:ext cx="2712955" cy="865707"/>
          </a:xfrm>
          <a:prstGeom prst="rect">
            <a:avLst/>
          </a:prstGeom>
        </p:spPr>
      </p:pic>
      <p:pic>
        <p:nvPicPr>
          <p:cNvPr id="3" name="Picture 2">
            <a:extLst>
              <a:ext uri="{FF2B5EF4-FFF2-40B4-BE49-F238E27FC236}">
                <a16:creationId xmlns:a16="http://schemas.microsoft.com/office/drawing/2014/main" id="{008AA568-5E0D-EE61-C120-F72869651C56}"/>
              </a:ext>
            </a:extLst>
          </p:cNvPr>
          <p:cNvPicPr>
            <a:picLocks noChangeAspect="1"/>
          </p:cNvPicPr>
          <p:nvPr/>
        </p:nvPicPr>
        <p:blipFill>
          <a:blip r:embed="rId19"/>
          <a:stretch>
            <a:fillRect/>
          </a:stretch>
        </p:blipFill>
        <p:spPr>
          <a:xfrm rot="611490">
            <a:off x="4665320" y="1879517"/>
            <a:ext cx="3511600" cy="1920406"/>
          </a:xfrm>
          <a:prstGeom prst="rect">
            <a:avLst/>
          </a:prstGeom>
        </p:spPr>
      </p:pic>
      <p:pic>
        <p:nvPicPr>
          <p:cNvPr id="4" name="Picture 3">
            <a:extLst>
              <a:ext uri="{FF2B5EF4-FFF2-40B4-BE49-F238E27FC236}">
                <a16:creationId xmlns:a16="http://schemas.microsoft.com/office/drawing/2014/main" id="{FB5FD4F5-F912-4BB7-3630-D6C3F8121E8B}"/>
              </a:ext>
            </a:extLst>
          </p:cNvPr>
          <p:cNvPicPr>
            <a:picLocks noChangeAspect="1"/>
          </p:cNvPicPr>
          <p:nvPr/>
        </p:nvPicPr>
        <p:blipFill>
          <a:blip r:embed="rId20"/>
          <a:stretch>
            <a:fillRect/>
          </a:stretch>
        </p:blipFill>
        <p:spPr>
          <a:xfrm>
            <a:off x="3505200" y="2966443"/>
            <a:ext cx="6290405" cy="2222102"/>
          </a:xfrm>
          <a:prstGeom prst="rect">
            <a:avLst/>
          </a:prstGeom>
        </p:spPr>
      </p:pic>
    </p:spTree>
    <p:extLst>
      <p:ext uri="{BB962C8B-B14F-4D97-AF65-F5344CB8AC3E}">
        <p14:creationId xmlns:p14="http://schemas.microsoft.com/office/powerpoint/2010/main" val="380780260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hild art, painting, paint, drawing&#10;&#10;Description automatically generated">
            <a:extLst>
              <a:ext uri="{FF2B5EF4-FFF2-40B4-BE49-F238E27FC236}">
                <a16:creationId xmlns:a16="http://schemas.microsoft.com/office/drawing/2014/main" id="{2B6C4795-565A-139D-CFB7-59D77AFD6B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descr="A cartoon of a child&#10;&#10;Description automatically generated with medium confidence">
            <a:extLst>
              <a:ext uri="{FF2B5EF4-FFF2-40B4-BE49-F238E27FC236}">
                <a16:creationId xmlns:a16="http://schemas.microsoft.com/office/drawing/2014/main" id="{2D02B301-3266-8905-1A1D-88F028B65E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680" y="2667000"/>
            <a:ext cx="4282440" cy="4282440"/>
          </a:xfrm>
          <a:prstGeom prst="rect">
            <a:avLst/>
          </a:prstGeom>
        </p:spPr>
      </p:pic>
      <p:pic>
        <p:nvPicPr>
          <p:cNvPr id="6" name="Picture 5" descr="A cartoon of a child&#10;&#10;Description automatically generated with medium confidence">
            <a:extLst>
              <a:ext uri="{FF2B5EF4-FFF2-40B4-BE49-F238E27FC236}">
                <a16:creationId xmlns:a16="http://schemas.microsoft.com/office/drawing/2014/main" id="{0D78477C-4B1D-3E4C-8239-C537957300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8907" y="2757915"/>
            <a:ext cx="4269600" cy="4269600"/>
          </a:xfrm>
          <a:prstGeom prst="rect">
            <a:avLst/>
          </a:prstGeom>
        </p:spPr>
      </p:pic>
      <p:pic>
        <p:nvPicPr>
          <p:cNvPr id="2" name="Picture 1">
            <a:extLst>
              <a:ext uri="{FF2B5EF4-FFF2-40B4-BE49-F238E27FC236}">
                <a16:creationId xmlns:a16="http://schemas.microsoft.com/office/drawing/2014/main" id="{D71FB9BC-70A4-3C4C-F1A7-55442CE91800}"/>
              </a:ext>
            </a:extLst>
          </p:cNvPr>
          <p:cNvPicPr>
            <a:picLocks noChangeAspect="1"/>
          </p:cNvPicPr>
          <p:nvPr/>
        </p:nvPicPr>
        <p:blipFill>
          <a:blip r:embed="rId5"/>
          <a:stretch>
            <a:fillRect/>
          </a:stretch>
        </p:blipFill>
        <p:spPr>
          <a:xfrm>
            <a:off x="419317" y="1397806"/>
            <a:ext cx="6700085" cy="4834547"/>
          </a:xfrm>
          <a:prstGeom prst="rect">
            <a:avLst/>
          </a:prstGeom>
        </p:spPr>
      </p:pic>
    </p:spTree>
    <p:extLst>
      <p:ext uri="{BB962C8B-B14F-4D97-AF65-F5344CB8AC3E}">
        <p14:creationId xmlns:p14="http://schemas.microsoft.com/office/powerpoint/2010/main" val="38037987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2000" fill="hold" nodeType="withEffect">
                                  <p:stCondLst>
                                    <p:cond delay="0"/>
                                  </p:stCondLst>
                                  <p:childTnLst>
                                    <p:animRot by="120000">
                                      <p:cBhvr>
                                        <p:cTn id="6" dur="75" fill="hold">
                                          <p:stCondLst>
                                            <p:cond delay="0"/>
                                          </p:stCondLst>
                                        </p:cTn>
                                        <p:tgtEl>
                                          <p:spTgt spid="6"/>
                                        </p:tgtEl>
                                        <p:attrNameLst>
                                          <p:attrName>r</p:attrName>
                                        </p:attrNameLst>
                                      </p:cBhvr>
                                    </p:animRot>
                                    <p:animRot by="-240000">
                                      <p:cBhvr>
                                        <p:cTn id="7" dur="150" fill="hold">
                                          <p:stCondLst>
                                            <p:cond delay="150"/>
                                          </p:stCondLst>
                                        </p:cTn>
                                        <p:tgtEl>
                                          <p:spTgt spid="6"/>
                                        </p:tgtEl>
                                        <p:attrNameLst>
                                          <p:attrName>r</p:attrName>
                                        </p:attrNameLst>
                                      </p:cBhvr>
                                    </p:animRot>
                                    <p:animRot by="240000">
                                      <p:cBhvr>
                                        <p:cTn id="8" dur="150" fill="hold">
                                          <p:stCondLst>
                                            <p:cond delay="300"/>
                                          </p:stCondLst>
                                        </p:cTn>
                                        <p:tgtEl>
                                          <p:spTgt spid="6"/>
                                        </p:tgtEl>
                                        <p:attrNameLst>
                                          <p:attrName>r</p:attrName>
                                        </p:attrNameLst>
                                      </p:cBhvr>
                                    </p:animRot>
                                    <p:animRot by="-240000">
                                      <p:cBhvr>
                                        <p:cTn id="9" dur="150" fill="hold">
                                          <p:stCondLst>
                                            <p:cond delay="450"/>
                                          </p:stCondLst>
                                        </p:cTn>
                                        <p:tgtEl>
                                          <p:spTgt spid="6"/>
                                        </p:tgtEl>
                                        <p:attrNameLst>
                                          <p:attrName>r</p:attrName>
                                        </p:attrNameLst>
                                      </p:cBhvr>
                                    </p:animRot>
                                    <p:animRot by="120000">
                                      <p:cBhvr>
                                        <p:cTn id="10" dur="150" fill="hold">
                                          <p:stCondLst>
                                            <p:cond delay="600"/>
                                          </p:stCondLst>
                                        </p:cTn>
                                        <p:tgtEl>
                                          <p:spTgt spid="6"/>
                                        </p:tgtEl>
                                        <p:attrNameLst>
                                          <p:attrName>r</p:attrName>
                                        </p:attrNameLst>
                                      </p:cBhvr>
                                    </p:animRot>
                                  </p:childTnLst>
                                </p:cTn>
                              </p:par>
                              <p:par>
                                <p:cTn id="11" presetID="32" presetClass="emph" presetSubtype="0" repeatCount="2000" fill="hold" nodeType="withEffect">
                                  <p:stCondLst>
                                    <p:cond delay="0"/>
                                  </p:stCondLst>
                                  <p:childTnLst>
                                    <p:animRot by="120000">
                                      <p:cBhvr>
                                        <p:cTn id="12" dur="75" fill="hold">
                                          <p:stCondLst>
                                            <p:cond delay="0"/>
                                          </p:stCondLst>
                                        </p:cTn>
                                        <p:tgtEl>
                                          <p:spTgt spid="3"/>
                                        </p:tgtEl>
                                        <p:attrNameLst>
                                          <p:attrName>r</p:attrName>
                                        </p:attrNameLst>
                                      </p:cBhvr>
                                    </p:animRot>
                                    <p:animRot by="-240000">
                                      <p:cBhvr>
                                        <p:cTn id="13" dur="150" fill="hold">
                                          <p:stCondLst>
                                            <p:cond delay="150"/>
                                          </p:stCondLst>
                                        </p:cTn>
                                        <p:tgtEl>
                                          <p:spTgt spid="3"/>
                                        </p:tgtEl>
                                        <p:attrNameLst>
                                          <p:attrName>r</p:attrName>
                                        </p:attrNameLst>
                                      </p:cBhvr>
                                    </p:animRot>
                                    <p:animRot by="240000">
                                      <p:cBhvr>
                                        <p:cTn id="14" dur="150" fill="hold">
                                          <p:stCondLst>
                                            <p:cond delay="300"/>
                                          </p:stCondLst>
                                        </p:cTn>
                                        <p:tgtEl>
                                          <p:spTgt spid="3"/>
                                        </p:tgtEl>
                                        <p:attrNameLst>
                                          <p:attrName>r</p:attrName>
                                        </p:attrNameLst>
                                      </p:cBhvr>
                                    </p:animRot>
                                    <p:animRot by="-240000">
                                      <p:cBhvr>
                                        <p:cTn id="15" dur="150" fill="hold">
                                          <p:stCondLst>
                                            <p:cond delay="450"/>
                                          </p:stCondLst>
                                        </p:cTn>
                                        <p:tgtEl>
                                          <p:spTgt spid="3"/>
                                        </p:tgtEl>
                                        <p:attrNameLst>
                                          <p:attrName>r</p:attrName>
                                        </p:attrNameLst>
                                      </p:cBhvr>
                                    </p:animRot>
                                    <p:animRot by="120000">
                                      <p:cBhvr>
                                        <p:cTn id="16" dur="150" fill="hold">
                                          <p:stCondLst>
                                            <p:cond delay="600"/>
                                          </p:stCondLst>
                                        </p:cTn>
                                        <p:tgtEl>
                                          <p:spTgt spid="3"/>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Rectangle: Rounded Corners 4">
            <a:extLst>
              <a:ext uri="{FF2B5EF4-FFF2-40B4-BE49-F238E27FC236}">
                <a16:creationId xmlns:a16="http://schemas.microsoft.com/office/drawing/2014/main" id="{67C76B03-0CF5-57C7-845A-D633F3773094}"/>
              </a:ext>
            </a:extLst>
          </p:cNvPr>
          <p:cNvSpPr/>
          <p:nvPr/>
        </p:nvSpPr>
        <p:spPr>
          <a:xfrm>
            <a:off x="292608" y="536448"/>
            <a:ext cx="4669536" cy="1085088"/>
          </a:xfrm>
          <a:custGeom>
            <a:avLst/>
            <a:gdLst>
              <a:gd name="connsiteX0" fmla="*/ 0 w 4669536"/>
              <a:gd name="connsiteY0" fmla="*/ 58530 h 1085088"/>
              <a:gd name="connsiteX1" fmla="*/ 58530 w 4669536"/>
              <a:gd name="connsiteY1" fmla="*/ 0 h 1085088"/>
              <a:gd name="connsiteX2" fmla="*/ 4611006 w 4669536"/>
              <a:gd name="connsiteY2" fmla="*/ 0 h 1085088"/>
              <a:gd name="connsiteX3" fmla="*/ 4669536 w 4669536"/>
              <a:gd name="connsiteY3" fmla="*/ 58530 h 1085088"/>
              <a:gd name="connsiteX4" fmla="*/ 4669536 w 4669536"/>
              <a:gd name="connsiteY4" fmla="*/ 1026558 h 1085088"/>
              <a:gd name="connsiteX5" fmla="*/ 4611006 w 4669536"/>
              <a:gd name="connsiteY5" fmla="*/ 1085088 h 1085088"/>
              <a:gd name="connsiteX6" fmla="*/ 58530 w 4669536"/>
              <a:gd name="connsiteY6" fmla="*/ 1085088 h 1085088"/>
              <a:gd name="connsiteX7" fmla="*/ 0 w 4669536"/>
              <a:gd name="connsiteY7" fmla="*/ 1026558 h 1085088"/>
              <a:gd name="connsiteX8" fmla="*/ 0 w 4669536"/>
              <a:gd name="connsiteY8" fmla="*/ 58530 h 1085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9536" h="1085088" fill="none" extrusionOk="0">
                <a:moveTo>
                  <a:pt x="0" y="58530"/>
                </a:moveTo>
                <a:cubicBezTo>
                  <a:pt x="28" y="26951"/>
                  <a:pt x="27997" y="3007"/>
                  <a:pt x="58530" y="0"/>
                </a:cubicBezTo>
                <a:cubicBezTo>
                  <a:pt x="1016319" y="72427"/>
                  <a:pt x="3356014" y="61419"/>
                  <a:pt x="4611006" y="0"/>
                </a:cubicBezTo>
                <a:cubicBezTo>
                  <a:pt x="4642993" y="-2324"/>
                  <a:pt x="4667097" y="25467"/>
                  <a:pt x="4669536" y="58530"/>
                </a:cubicBezTo>
                <a:cubicBezTo>
                  <a:pt x="4645159" y="226610"/>
                  <a:pt x="4631924" y="843725"/>
                  <a:pt x="4669536" y="1026558"/>
                </a:cubicBezTo>
                <a:cubicBezTo>
                  <a:pt x="4669865" y="1057215"/>
                  <a:pt x="4642676" y="1084354"/>
                  <a:pt x="4611006" y="1085088"/>
                </a:cubicBezTo>
                <a:cubicBezTo>
                  <a:pt x="2511363" y="1114915"/>
                  <a:pt x="2293701" y="1005782"/>
                  <a:pt x="58530" y="1085088"/>
                </a:cubicBezTo>
                <a:cubicBezTo>
                  <a:pt x="28356" y="1084845"/>
                  <a:pt x="-3344" y="1059544"/>
                  <a:pt x="0" y="1026558"/>
                </a:cubicBezTo>
                <a:cubicBezTo>
                  <a:pt x="-13955" y="702521"/>
                  <a:pt x="69048" y="182065"/>
                  <a:pt x="0" y="58530"/>
                </a:cubicBezTo>
                <a:close/>
              </a:path>
              <a:path w="4669536" h="1085088" stroke="0" extrusionOk="0">
                <a:moveTo>
                  <a:pt x="0" y="58530"/>
                </a:moveTo>
                <a:cubicBezTo>
                  <a:pt x="5783" y="27781"/>
                  <a:pt x="28322" y="4411"/>
                  <a:pt x="58530" y="0"/>
                </a:cubicBezTo>
                <a:cubicBezTo>
                  <a:pt x="1646656" y="123000"/>
                  <a:pt x="2858614" y="-96860"/>
                  <a:pt x="4611006" y="0"/>
                </a:cubicBezTo>
                <a:cubicBezTo>
                  <a:pt x="4639892" y="-2621"/>
                  <a:pt x="4672345" y="20543"/>
                  <a:pt x="4669536" y="58530"/>
                </a:cubicBezTo>
                <a:cubicBezTo>
                  <a:pt x="4633780" y="366558"/>
                  <a:pt x="4715676" y="866323"/>
                  <a:pt x="4669536" y="1026558"/>
                </a:cubicBezTo>
                <a:cubicBezTo>
                  <a:pt x="4667271" y="1059704"/>
                  <a:pt x="4638384" y="1084278"/>
                  <a:pt x="4611006" y="1085088"/>
                </a:cubicBezTo>
                <a:cubicBezTo>
                  <a:pt x="3960650" y="924381"/>
                  <a:pt x="2215922" y="1124755"/>
                  <a:pt x="58530" y="1085088"/>
                </a:cubicBezTo>
                <a:cubicBezTo>
                  <a:pt x="25268" y="1084899"/>
                  <a:pt x="-5876" y="1056221"/>
                  <a:pt x="0" y="1026558"/>
                </a:cubicBezTo>
                <a:cubicBezTo>
                  <a:pt x="-70719" y="611061"/>
                  <a:pt x="52974" y="296130"/>
                  <a:pt x="0" y="58530"/>
                </a:cubicBezTo>
                <a:close/>
              </a:path>
            </a:pathLst>
          </a:custGeom>
          <a:ln w="57150">
            <a:solidFill>
              <a:srgbClr val="990000"/>
            </a:solidFill>
            <a:prstDash val="solid"/>
            <a:extLst>
              <a:ext uri="{C807C97D-BFC1-408E-A445-0C87EB9F89A2}">
                <ask:lineSketchStyleProps xmlns:ask="http://schemas.microsoft.com/office/drawing/2018/sketchyshapes" sd="852854689">
                  <a:prstGeom prst="roundRect">
                    <a:avLst>
                      <a:gd name="adj" fmla="val 5394"/>
                    </a:avLst>
                  </a:prstGeom>
                  <ask:type>
                    <ask:lineSketchCurved/>
                  </ask:type>
                </ask:lineSketchStyleProps>
              </a:ext>
            </a:extLst>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5400" b="1" u="sng" dirty="0">
                <a:ln>
                  <a:solidFill>
                    <a:schemeClr val="tx1"/>
                  </a:solidFill>
                </a:ln>
                <a:solidFill>
                  <a:srgbClr val="00FFCC"/>
                </a:solidFill>
              </a:rPr>
              <a:t>HOẠT ĐỘNG 1:</a:t>
            </a:r>
          </a:p>
        </p:txBody>
      </p:sp>
      <p:grpSp>
        <p:nvGrpSpPr>
          <p:cNvPr id="8" name="Group 7">
            <a:extLst>
              <a:ext uri="{FF2B5EF4-FFF2-40B4-BE49-F238E27FC236}">
                <a16:creationId xmlns:a16="http://schemas.microsoft.com/office/drawing/2014/main" id="{F379885F-4E56-19DA-8D07-A8A67F9C3145}"/>
              </a:ext>
            </a:extLst>
          </p:cNvPr>
          <p:cNvGrpSpPr/>
          <p:nvPr/>
        </p:nvGrpSpPr>
        <p:grpSpPr>
          <a:xfrm>
            <a:off x="1337389" y="2349500"/>
            <a:ext cx="7702248" cy="3179962"/>
            <a:chOff x="944840" y="5777208"/>
            <a:chExt cx="10521788" cy="3179962"/>
          </a:xfrm>
        </p:grpSpPr>
        <p:sp>
          <p:nvSpPr>
            <p:cNvPr id="10" name="TextBox 9">
              <a:extLst>
                <a:ext uri="{FF2B5EF4-FFF2-40B4-BE49-F238E27FC236}">
                  <a16:creationId xmlns:a16="http://schemas.microsoft.com/office/drawing/2014/main" id="{30B29FF8-498D-7993-3422-D1F547B03C57}"/>
                </a:ext>
              </a:extLst>
            </p:cNvPr>
            <p:cNvSpPr txBox="1"/>
            <p:nvPr/>
          </p:nvSpPr>
          <p:spPr>
            <a:xfrm>
              <a:off x="1041994" y="5777208"/>
              <a:ext cx="10330015" cy="3139321"/>
            </a:xfrm>
            <a:prstGeom prst="rect">
              <a:avLst/>
            </a:prstGeom>
            <a:solidFill>
              <a:schemeClr val="bg1"/>
            </a:solidFill>
          </p:spPr>
          <p:txBody>
            <a:bodyPr wrap="square" rtlCol="0">
              <a:spAutoFit/>
            </a:bodyPr>
            <a:lstStyle/>
            <a:p>
              <a:pPr algn="ctr"/>
              <a:r>
                <a:rPr lang="vi-VN" sz="6600" b="1" dirty="0">
                  <a:ln w="12700">
                    <a:solidFill>
                      <a:schemeClr val="tx1"/>
                    </a:solidFill>
                  </a:ln>
                </a:rPr>
                <a:t>Khám phá thông điệp của việc sử dụng tiền hợp lí </a:t>
              </a:r>
            </a:p>
          </p:txBody>
        </p:sp>
        <p:sp>
          <p:nvSpPr>
            <p:cNvPr id="11" name="TextBox 10">
              <a:extLst>
                <a:ext uri="{FF2B5EF4-FFF2-40B4-BE49-F238E27FC236}">
                  <a16:creationId xmlns:a16="http://schemas.microsoft.com/office/drawing/2014/main" id="{042F5D57-B31D-C957-D6F9-BE689958C8B4}"/>
                </a:ext>
              </a:extLst>
            </p:cNvPr>
            <p:cNvSpPr txBox="1"/>
            <p:nvPr/>
          </p:nvSpPr>
          <p:spPr>
            <a:xfrm>
              <a:off x="944840" y="5817849"/>
              <a:ext cx="10521788" cy="3139321"/>
            </a:xfrm>
            <a:prstGeom prst="rect">
              <a:avLst/>
            </a:prstGeom>
            <a:noFill/>
          </p:spPr>
          <p:txBody>
            <a:bodyPr wrap="square" rtlCol="0">
              <a:spAutoFit/>
            </a:bodyPr>
            <a:lstStyle/>
            <a:p>
              <a:pPr algn="ctr"/>
              <a:r>
                <a:rPr lang="vi-VN" sz="6600" b="1" dirty="0">
                  <a:solidFill>
                    <a:srgbClr val="FF6600"/>
                  </a:solidFill>
                </a:rPr>
                <a:t>Khám phá thông điệp của việc sử dụng tiền hợp lí </a:t>
              </a:r>
              <a:endParaRPr lang="en-US" sz="6600" b="1" dirty="0">
                <a:solidFill>
                  <a:srgbClr val="FF6600"/>
                </a:solidFill>
              </a:endParaRPr>
            </a:p>
          </p:txBody>
        </p:sp>
      </p:grpSp>
    </p:spTree>
    <p:extLst>
      <p:ext uri="{BB962C8B-B14F-4D97-AF65-F5344CB8AC3E}">
        <p14:creationId xmlns:p14="http://schemas.microsoft.com/office/powerpoint/2010/main" val="65305358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71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71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71000">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2" presetClass="emph" presetSubtype="0" repeatCount="2000" fill="hold" nodeType="afterEffect">
                                      <p:stCondLst>
                                        <p:cond delay="0"/>
                                      </p:stCondLst>
                                      <p:childTnLst>
                                        <p:animRot by="120000">
                                          <p:cBhvr>
                                            <p:cTn id="11" dur="75" fill="hold">
                                              <p:stCondLst>
                                                <p:cond delay="0"/>
                                              </p:stCondLst>
                                            </p:cTn>
                                            <p:tgtEl>
                                              <p:spTgt spid="8"/>
                                            </p:tgtEl>
                                            <p:attrNameLst>
                                              <p:attrName>r</p:attrName>
                                            </p:attrNameLst>
                                          </p:cBhvr>
                                        </p:animRot>
                                        <p:animRot by="-240000">
                                          <p:cBhvr>
                                            <p:cTn id="12" dur="150" fill="hold">
                                              <p:stCondLst>
                                                <p:cond delay="150"/>
                                              </p:stCondLst>
                                            </p:cTn>
                                            <p:tgtEl>
                                              <p:spTgt spid="8"/>
                                            </p:tgtEl>
                                            <p:attrNameLst>
                                              <p:attrName>r</p:attrName>
                                            </p:attrNameLst>
                                          </p:cBhvr>
                                        </p:animRot>
                                        <p:animRot by="240000">
                                          <p:cBhvr>
                                            <p:cTn id="13" dur="150" fill="hold">
                                              <p:stCondLst>
                                                <p:cond delay="300"/>
                                              </p:stCondLst>
                                            </p:cTn>
                                            <p:tgtEl>
                                              <p:spTgt spid="8"/>
                                            </p:tgtEl>
                                            <p:attrNameLst>
                                              <p:attrName>r</p:attrName>
                                            </p:attrNameLst>
                                          </p:cBhvr>
                                        </p:animRot>
                                        <p:animRot by="-240000">
                                          <p:cBhvr>
                                            <p:cTn id="14" dur="150" fill="hold">
                                              <p:stCondLst>
                                                <p:cond delay="450"/>
                                              </p:stCondLst>
                                            </p:cTn>
                                            <p:tgtEl>
                                              <p:spTgt spid="8"/>
                                            </p:tgtEl>
                                            <p:attrNameLst>
                                              <p:attrName>r</p:attrName>
                                            </p:attrNameLst>
                                          </p:cBhvr>
                                        </p:animRot>
                                        <p:animRot by="120000">
                                          <p:cBhvr>
                                            <p:cTn id="15" dur="150" fill="hold">
                                              <p:stCondLst>
                                                <p:cond delay="6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32" presetClass="emph" presetSubtype="0" repeatCount="2000" fill="hold" nodeType="afterEffect">
                                      <p:stCondLst>
                                        <p:cond delay="0"/>
                                      </p:stCondLst>
                                      <p:childTnLst>
                                        <p:animRot by="120000">
                                          <p:cBhvr>
                                            <p:cTn id="11" dur="75" fill="hold">
                                              <p:stCondLst>
                                                <p:cond delay="0"/>
                                              </p:stCondLst>
                                            </p:cTn>
                                            <p:tgtEl>
                                              <p:spTgt spid="8"/>
                                            </p:tgtEl>
                                            <p:attrNameLst>
                                              <p:attrName>r</p:attrName>
                                            </p:attrNameLst>
                                          </p:cBhvr>
                                        </p:animRot>
                                        <p:animRot by="-240000">
                                          <p:cBhvr>
                                            <p:cTn id="12" dur="150" fill="hold">
                                              <p:stCondLst>
                                                <p:cond delay="150"/>
                                              </p:stCondLst>
                                            </p:cTn>
                                            <p:tgtEl>
                                              <p:spTgt spid="8"/>
                                            </p:tgtEl>
                                            <p:attrNameLst>
                                              <p:attrName>r</p:attrName>
                                            </p:attrNameLst>
                                          </p:cBhvr>
                                        </p:animRot>
                                        <p:animRot by="240000">
                                          <p:cBhvr>
                                            <p:cTn id="13" dur="150" fill="hold">
                                              <p:stCondLst>
                                                <p:cond delay="300"/>
                                              </p:stCondLst>
                                            </p:cTn>
                                            <p:tgtEl>
                                              <p:spTgt spid="8"/>
                                            </p:tgtEl>
                                            <p:attrNameLst>
                                              <p:attrName>r</p:attrName>
                                            </p:attrNameLst>
                                          </p:cBhvr>
                                        </p:animRot>
                                        <p:animRot by="-240000">
                                          <p:cBhvr>
                                            <p:cTn id="14" dur="150" fill="hold">
                                              <p:stCondLst>
                                                <p:cond delay="450"/>
                                              </p:stCondLst>
                                            </p:cTn>
                                            <p:tgtEl>
                                              <p:spTgt spid="8"/>
                                            </p:tgtEl>
                                            <p:attrNameLst>
                                              <p:attrName>r</p:attrName>
                                            </p:attrNameLst>
                                          </p:cBhvr>
                                        </p:animRot>
                                        <p:animRot by="120000">
                                          <p:cBhvr>
                                            <p:cTn id="15" dur="150" fill="hold">
                                              <p:stCondLst>
                                                <p:cond delay="600"/>
                                              </p:stCondLst>
                                            </p:cTn>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ainting, drawing, fruit, child art&#10;&#10;Description automatically generated">
            <a:extLst>
              <a:ext uri="{FF2B5EF4-FFF2-40B4-BE49-F238E27FC236}">
                <a16:creationId xmlns:a16="http://schemas.microsoft.com/office/drawing/2014/main" id="{B5995127-925E-16FB-9876-FD3FAF83FC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Rectangle: Rounded Corners 5">
            <a:extLst>
              <a:ext uri="{FF2B5EF4-FFF2-40B4-BE49-F238E27FC236}">
                <a16:creationId xmlns:a16="http://schemas.microsoft.com/office/drawing/2014/main" id="{4C870601-D889-FC4A-BB3A-3865398EC7A5}"/>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B3202156-5AB1-D1FA-E6C9-513D94016947}"/>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9980" b="91313" l="65664" r="96185">
                        <a14:foregroundMark x1="79179" y1="26303" x2="78015" y2="40566"/>
                        <a14:foregroundMark x1="78015" y1="40566" x2="80537" y2="48687"/>
                        <a14:foregroundMark x1="66311" y1="33131" x2="66311" y2="33131"/>
                        <a14:foregroundMark x1="81571" y1="36848" x2="79340" y2="35354"/>
                        <a14:foregroundMark x1="82606" y1="91313" x2="82153" y2="88889"/>
                      </a14:backgroundRemoval>
                    </a14:imgEffect>
                  </a14:imgLayer>
                </a14:imgProps>
              </a:ext>
              <a:ext uri="{28A0092B-C50C-407E-A947-70E740481C1C}">
                <a14:useLocalDpi xmlns:a14="http://schemas.microsoft.com/office/drawing/2010/main" val="0"/>
              </a:ext>
            </a:extLst>
          </a:blip>
          <a:srcRect l="61853" b="42204"/>
          <a:stretch/>
        </p:blipFill>
        <p:spPr>
          <a:xfrm>
            <a:off x="7899400" y="236980"/>
            <a:ext cx="5454356" cy="6611493"/>
          </a:xfrm>
          <a:prstGeom prst="rect">
            <a:avLst/>
          </a:prstGeom>
          <a:effectLst>
            <a:outerShdw blurRad="63500" sx="102000" sy="102000" algn="ctr" rotWithShape="0">
              <a:prstClr val="black">
                <a:alpha val="40000"/>
              </a:prstClr>
            </a:outerShdw>
          </a:effectLst>
        </p:spPr>
      </p:pic>
      <p:sp>
        <p:nvSpPr>
          <p:cNvPr id="3" name="Speech Bubble: Oval 2">
            <a:extLst>
              <a:ext uri="{FF2B5EF4-FFF2-40B4-BE49-F238E27FC236}">
                <a16:creationId xmlns:a16="http://schemas.microsoft.com/office/drawing/2014/main" id="{FE4B8676-C231-30DD-D520-67D708161AA6}"/>
              </a:ext>
            </a:extLst>
          </p:cNvPr>
          <p:cNvSpPr/>
          <p:nvPr/>
        </p:nvSpPr>
        <p:spPr>
          <a:xfrm>
            <a:off x="1056640" y="441960"/>
            <a:ext cx="7589520" cy="2626360"/>
          </a:xfrm>
          <a:prstGeom prst="wedgeEllipseCallout">
            <a:avLst>
              <a:gd name="adj1" fmla="val 59868"/>
              <a:gd name="adj2" fmla="val 14182"/>
            </a:avLst>
          </a:prstGeom>
          <a:solidFill>
            <a:schemeClr val="bg1"/>
          </a:solidFill>
          <a:ln>
            <a:solidFill>
              <a:schemeClr val="accent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0CD7B3A-7DA9-5714-C93B-6B04C6861CA1}"/>
              </a:ext>
            </a:extLst>
          </p:cNvPr>
          <p:cNvSpPr/>
          <p:nvPr/>
        </p:nvSpPr>
        <p:spPr>
          <a:xfrm>
            <a:off x="2255187" y="655211"/>
            <a:ext cx="5509401" cy="2123658"/>
          </a:xfrm>
          <a:prstGeom prst="rect">
            <a:avLst/>
          </a:prstGeom>
          <a:noFill/>
        </p:spPr>
        <p:txBody>
          <a:bodyPr wrap="square" lIns="91440" tIns="45720" rIns="91440" bIns="45720">
            <a:spAutoFit/>
          </a:bodyPr>
          <a:lstStyle/>
          <a:p>
            <a:pPr lvl="0" algn="ctr"/>
            <a:r>
              <a:rPr lang="en-US" sz="4400" b="1" dirty="0">
                <a:ln>
                  <a:solidFill>
                    <a:srgbClr val="C00000"/>
                  </a:solidFill>
                </a:ln>
                <a:solidFill>
                  <a:srgbClr val="C00000"/>
                </a:solidFill>
                <a:latin typeface="Cambria" panose="02040503050406030204" pitchFamily="18" charset="0"/>
                <a:ea typeface="Cambria" panose="02040503050406030204" pitchFamily="18" charset="0"/>
              </a:rPr>
              <a:t>N</a:t>
            </a:r>
            <a:r>
              <a:rPr lang="vi-VN" sz="4400" b="1" dirty="0">
                <a:ln>
                  <a:solidFill>
                    <a:srgbClr val="C00000"/>
                  </a:solidFill>
                </a:ln>
                <a:solidFill>
                  <a:srgbClr val="C00000"/>
                </a:solidFill>
                <a:latin typeface="Cambria" panose="02040503050406030204" pitchFamily="18" charset="0"/>
                <a:ea typeface="Cambria" panose="02040503050406030204" pitchFamily="18" charset="0"/>
              </a:rPr>
              <a:t>hắc lại các biểu hiện, ý nghĩa và cách sử dụng tiền hợp lý.</a:t>
            </a:r>
            <a:endParaRPr kumimoji="0" lang="en-US" sz="4400" b="1" i="0" u="none" strike="noStrike" kern="1200" cap="none" spc="0" normalizeH="0" baseline="0" noProof="0" dirty="0">
              <a:ln w="0">
                <a:solidFill>
                  <a:srgbClr val="C00000"/>
                </a:solidFill>
              </a:ln>
              <a:solidFill>
                <a:srgbClr val="C00000"/>
              </a:solidFill>
              <a:effectLst>
                <a:outerShdw blurRad="38100" dist="19050" dir="2700000" algn="tl" rotWithShape="0">
                  <a:prstClr val="black">
                    <a:alpha val="40000"/>
                  </a:prstClr>
                </a:outerShdw>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1356237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152400" y="9144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solidFill>
                <a:schemeClr val="bg1"/>
              </a:solidFill>
            </a:endParaRPr>
          </a:p>
        </p:txBody>
      </p:sp>
      <p:graphicFrame>
        <p:nvGraphicFramePr>
          <p:cNvPr id="2" name="Table 1">
            <a:extLst>
              <a:ext uri="{FF2B5EF4-FFF2-40B4-BE49-F238E27FC236}">
                <a16:creationId xmlns:a16="http://schemas.microsoft.com/office/drawing/2014/main" id="{275F91B3-ECBF-60D6-87DE-4E63F87F9873}"/>
              </a:ext>
            </a:extLst>
          </p:cNvPr>
          <p:cNvGraphicFramePr>
            <a:graphicFrameLocks noGrp="1"/>
          </p:cNvGraphicFramePr>
          <p:nvPr>
            <p:extLst>
              <p:ext uri="{D42A27DB-BD31-4B8C-83A1-F6EECF244321}">
                <p14:modId xmlns:p14="http://schemas.microsoft.com/office/powerpoint/2010/main" val="3029444123"/>
              </p:ext>
            </p:extLst>
          </p:nvPr>
        </p:nvGraphicFramePr>
        <p:xfrm>
          <a:off x="609600" y="406400"/>
          <a:ext cx="11054079" cy="5611544"/>
        </p:xfrm>
        <a:graphic>
          <a:graphicData uri="http://schemas.openxmlformats.org/drawingml/2006/table">
            <a:tbl>
              <a:tblPr firstRow="1" firstCol="1" bandRow="1">
                <a:tableStyleId>{5C22544A-7EE6-4342-B048-85BDC9FD1C3A}</a:tableStyleId>
              </a:tblPr>
              <a:tblGrid>
                <a:gridCol w="3921760">
                  <a:extLst>
                    <a:ext uri="{9D8B030D-6E8A-4147-A177-3AD203B41FA5}">
                      <a16:colId xmlns:a16="http://schemas.microsoft.com/office/drawing/2014/main" val="161218579"/>
                    </a:ext>
                  </a:extLst>
                </a:gridCol>
                <a:gridCol w="3447626">
                  <a:extLst>
                    <a:ext uri="{9D8B030D-6E8A-4147-A177-3AD203B41FA5}">
                      <a16:colId xmlns:a16="http://schemas.microsoft.com/office/drawing/2014/main" val="1467091952"/>
                    </a:ext>
                  </a:extLst>
                </a:gridCol>
                <a:gridCol w="3684693">
                  <a:extLst>
                    <a:ext uri="{9D8B030D-6E8A-4147-A177-3AD203B41FA5}">
                      <a16:colId xmlns:a16="http://schemas.microsoft.com/office/drawing/2014/main" val="2965718208"/>
                    </a:ext>
                  </a:extLst>
                </a:gridCol>
              </a:tblGrid>
              <a:tr h="893073">
                <a:tc>
                  <a:txBody>
                    <a:bodyPr/>
                    <a:lstStyle/>
                    <a:p>
                      <a:pPr marL="0" marR="0" algn="ctr">
                        <a:lnSpc>
                          <a:spcPct val="130000"/>
                        </a:lnSpc>
                        <a:spcBef>
                          <a:spcPts val="0"/>
                        </a:spcBef>
                        <a:spcAft>
                          <a:spcPts val="0"/>
                        </a:spcAft>
                      </a:pPr>
                      <a:r>
                        <a:rPr lang="en-US" sz="2400" b="1" dirty="0">
                          <a:solidFill>
                            <a:srgbClr val="7030A0"/>
                          </a:solidFill>
                          <a:effectLst/>
                          <a:latin typeface="Cambria" panose="02040503050406030204" pitchFamily="18" charset="0"/>
                          <a:ea typeface="Cambria" panose="02040503050406030204" pitchFamily="18" charset="0"/>
                        </a:rPr>
                        <a:t>1. </a:t>
                      </a:r>
                      <a:r>
                        <a:rPr lang="en-US" sz="2400" b="1" dirty="0" err="1">
                          <a:solidFill>
                            <a:srgbClr val="7030A0"/>
                          </a:solidFill>
                          <a:effectLst/>
                          <a:latin typeface="Cambria" panose="02040503050406030204" pitchFamily="18" charset="0"/>
                          <a:ea typeface="Cambria" panose="02040503050406030204" pitchFamily="18" charset="0"/>
                        </a:rPr>
                        <a:t>Biểu</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hiện</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của</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sử</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dụng</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tiền</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hợp</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lí</a:t>
                      </a:r>
                      <a:endParaRPr lang="en-US" sz="2400" b="1" dirty="0">
                        <a:solidFill>
                          <a:srgbClr val="7030A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algn="ctr">
                        <a:lnSpc>
                          <a:spcPct val="130000"/>
                        </a:lnSpc>
                        <a:spcBef>
                          <a:spcPts val="0"/>
                        </a:spcBef>
                        <a:spcAft>
                          <a:spcPts val="0"/>
                        </a:spcAft>
                      </a:pPr>
                      <a:r>
                        <a:rPr lang="en-US" sz="2400" b="1" dirty="0">
                          <a:solidFill>
                            <a:srgbClr val="7030A0"/>
                          </a:solidFill>
                          <a:effectLst/>
                          <a:latin typeface="Cambria" panose="02040503050406030204" pitchFamily="18" charset="0"/>
                          <a:ea typeface="Cambria" panose="02040503050406030204" pitchFamily="18" charset="0"/>
                        </a:rPr>
                        <a:t>2. Ý </a:t>
                      </a:r>
                      <a:r>
                        <a:rPr lang="en-US" sz="2400" b="1" dirty="0" err="1">
                          <a:solidFill>
                            <a:srgbClr val="7030A0"/>
                          </a:solidFill>
                          <a:effectLst/>
                          <a:latin typeface="Cambria" panose="02040503050406030204" pitchFamily="18" charset="0"/>
                          <a:ea typeface="Cambria" panose="02040503050406030204" pitchFamily="18" charset="0"/>
                        </a:rPr>
                        <a:t>nghĩa</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của</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sử</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dụng</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tiền</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hợp</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lí</a:t>
                      </a:r>
                      <a:endParaRPr lang="en-US" sz="2400" b="1" dirty="0">
                        <a:solidFill>
                          <a:srgbClr val="7030A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c>
                  <a:txBody>
                    <a:bodyPr/>
                    <a:lstStyle/>
                    <a:p>
                      <a:pPr marL="0" marR="0" algn="ctr">
                        <a:lnSpc>
                          <a:spcPct val="130000"/>
                        </a:lnSpc>
                        <a:spcBef>
                          <a:spcPts val="0"/>
                        </a:spcBef>
                        <a:spcAft>
                          <a:spcPts val="0"/>
                        </a:spcAft>
                      </a:pPr>
                      <a:r>
                        <a:rPr lang="en-US" sz="2400" b="1" dirty="0">
                          <a:solidFill>
                            <a:srgbClr val="7030A0"/>
                          </a:solidFill>
                          <a:effectLst/>
                          <a:latin typeface="Cambria" panose="02040503050406030204" pitchFamily="18" charset="0"/>
                          <a:ea typeface="Cambria" panose="02040503050406030204" pitchFamily="18" charset="0"/>
                        </a:rPr>
                        <a:t>3. </a:t>
                      </a:r>
                      <a:r>
                        <a:rPr lang="en-US" sz="2400" b="1" dirty="0" err="1">
                          <a:solidFill>
                            <a:srgbClr val="7030A0"/>
                          </a:solidFill>
                          <a:effectLst/>
                          <a:latin typeface="Cambria" panose="02040503050406030204" pitchFamily="18" charset="0"/>
                          <a:ea typeface="Cambria" panose="02040503050406030204" pitchFamily="18" charset="0"/>
                        </a:rPr>
                        <a:t>Cách</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sử</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dụng</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tiền</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hợp</a:t>
                      </a:r>
                      <a:r>
                        <a:rPr lang="en-US" sz="2400" b="1" dirty="0">
                          <a:solidFill>
                            <a:srgbClr val="7030A0"/>
                          </a:solidFill>
                          <a:effectLst/>
                          <a:latin typeface="Cambria" panose="02040503050406030204" pitchFamily="18" charset="0"/>
                          <a:ea typeface="Cambria" panose="02040503050406030204" pitchFamily="18" charset="0"/>
                        </a:rPr>
                        <a:t> </a:t>
                      </a:r>
                      <a:r>
                        <a:rPr lang="en-US" sz="2400" b="1" dirty="0" err="1">
                          <a:solidFill>
                            <a:srgbClr val="7030A0"/>
                          </a:solidFill>
                          <a:effectLst/>
                          <a:latin typeface="Cambria" panose="02040503050406030204" pitchFamily="18" charset="0"/>
                          <a:ea typeface="Cambria" panose="02040503050406030204" pitchFamily="18" charset="0"/>
                        </a:rPr>
                        <a:t>lí</a:t>
                      </a:r>
                      <a:endParaRPr lang="en-US" sz="2400" b="1" dirty="0">
                        <a:solidFill>
                          <a:srgbClr val="7030A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868475199"/>
                  </a:ext>
                </a:extLst>
              </a:tr>
              <a:tr h="1951727">
                <a:tc>
                  <a:txBody>
                    <a:bodyPr/>
                    <a:lstStyle/>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Lên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kế</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hoạch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trước</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khi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mua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sắm</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Chọn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nơi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có</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giá</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cả</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hợp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lí</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Mua </a:t>
                      </a:r>
                      <a:r>
                        <a:rPr lang="en-US" sz="2400" b="0" dirty="0" err="1">
                          <a:solidFill>
                            <a:srgbClr val="002060"/>
                          </a:solidFill>
                          <a:effectLst/>
                          <a:latin typeface="Cambria" panose="02040503050406030204" pitchFamily="18" charset="0"/>
                          <a:ea typeface="Cambria" panose="02040503050406030204" pitchFamily="18" charset="0"/>
                        </a:rPr>
                        <a:t>hàng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vừa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đủ</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dùng</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30000"/>
                        </a:lnSpc>
                        <a:spcBef>
                          <a:spcPts val="0"/>
                        </a:spcBef>
                        <a:spcAft>
                          <a:spcPts val="0"/>
                        </a:spcAft>
                      </a:pPr>
                      <a:r>
                        <a:rPr lang="en-US" sz="2400" b="0" dirty="0" err="1">
                          <a:solidFill>
                            <a:srgbClr val="002060"/>
                          </a:solidFill>
                          <a:effectLst/>
                          <a:latin typeface="Cambria" panose="02040503050406030204" pitchFamily="18" charset="0"/>
                          <a:ea typeface="Cambria" panose="02040503050406030204" pitchFamily="18" charset="0"/>
                        </a:rPr>
                        <a:t>Có</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tiền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chủ</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động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trong</a:t>
                      </a:r>
                      <a:r>
                        <a:rPr lang="en-US" sz="2400" b="0" dirty="0">
                          <a:solidFill>
                            <a:srgbClr val="002060"/>
                          </a:solidFill>
                          <a:effectLst/>
                          <a:latin typeface="Cambria" panose="02040503050406030204" pitchFamily="18" charset="0"/>
                          <a:ea typeface="Cambria" panose="02040503050406030204" pitchFamily="18" charset="0"/>
                        </a:rPr>
                        <a:t> chi </a:t>
                      </a:r>
                      <a:r>
                        <a:rPr lang="en-US" sz="2400" b="0" dirty="0" err="1">
                          <a:solidFill>
                            <a:srgbClr val="002060"/>
                          </a:solidFill>
                          <a:effectLst/>
                          <a:latin typeface="Cambria" panose="02040503050406030204" pitchFamily="18" charset="0"/>
                          <a:ea typeface="Cambria" panose="02040503050406030204" pitchFamily="18" charset="0"/>
                        </a:rPr>
                        <a:t>tiêu</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đáp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ứng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được</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nhu</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cầu</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của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bản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thân</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Chia </a:t>
                      </a:r>
                      <a:r>
                        <a:rPr lang="en-US" sz="2400" b="0" dirty="0" err="1">
                          <a:solidFill>
                            <a:srgbClr val="002060"/>
                          </a:solidFill>
                          <a:effectLst/>
                          <a:latin typeface="Cambria" panose="02040503050406030204" pitchFamily="18" charset="0"/>
                          <a:ea typeface="Cambria" panose="02040503050406030204" pitchFamily="18" charset="0"/>
                        </a:rPr>
                        <a:t>tiền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thành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các</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phân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phù</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hợp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với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hoàn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cảnh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bản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thân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nguyên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tắc</a:t>
                      </a:r>
                      <a:r>
                        <a:rPr lang="en-US" sz="2400" b="0" dirty="0">
                          <a:solidFill>
                            <a:srgbClr val="002060"/>
                          </a:solidFill>
                          <a:effectLst/>
                          <a:latin typeface="Cambria" panose="02040503050406030204" pitchFamily="18" charset="0"/>
                          <a:ea typeface="Cambria" panose="02040503050406030204" pitchFamily="18" charset="0"/>
                        </a:rPr>
                        <a:t> 6 </a:t>
                      </a:r>
                      <a:r>
                        <a:rPr lang="en-US" sz="2400" b="0" dirty="0" err="1">
                          <a:solidFill>
                            <a:srgbClr val="002060"/>
                          </a:solidFill>
                          <a:effectLst/>
                          <a:latin typeface="Cambria" panose="02040503050406030204" pitchFamily="18" charset="0"/>
                          <a:ea typeface="Cambria" panose="02040503050406030204" pitchFamily="18" charset="0"/>
                        </a:rPr>
                        <a:t>chiếc</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lọ</a:t>
                      </a:r>
                      <a:r>
                        <a:rPr lang="en-US" sz="2400" b="0" dirty="0">
                          <a:solidFill>
                            <a:srgbClr val="002060"/>
                          </a:solidFill>
                          <a:effectLst/>
                          <a:latin typeface="Cambria" panose="02040503050406030204" pitchFamily="18" charset="0"/>
                          <a:ea typeface="Cambria" panose="02040503050406030204" pitchFamily="18" charset="0"/>
                        </a:rPr>
                        <a:t>)</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6656131"/>
                  </a:ext>
                </a:extLst>
              </a:tr>
              <a:tr h="2758434">
                <a:tc>
                  <a:txBody>
                    <a:bodyPr/>
                    <a:lstStyle/>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Không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mua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hàng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rẻ</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kém</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chất</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lượng</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Mua </a:t>
                      </a:r>
                      <a:r>
                        <a:rPr lang="en-US" sz="2400" b="0" dirty="0" err="1">
                          <a:solidFill>
                            <a:srgbClr val="002060"/>
                          </a:solidFill>
                          <a:effectLst/>
                          <a:latin typeface="Cambria" panose="02040503050406030204" pitchFamily="18" charset="0"/>
                          <a:ea typeface="Cambria" panose="02040503050406030204" pitchFamily="18" charset="0"/>
                        </a:rPr>
                        <a:t>hàng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phù</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hợp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với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hoàn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cảnh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gia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đình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mình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và</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với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số</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tiền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minh</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hiện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có</a:t>
                      </a:r>
                      <a:r>
                        <a:rPr lang="en-US" sz="2400" b="0" dirty="0">
                          <a:solidFill>
                            <a:srgbClr val="002060"/>
                          </a:solidFill>
                          <a:effectLst/>
                          <a:latin typeface="Cambria" panose="02040503050406030204" pitchFamily="18" charset="0"/>
                          <a:ea typeface="Cambria" panose="02040503050406030204" pitchFamily="18" charset="0"/>
                        </a:rPr>
                        <a:t>...</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Phòng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ngừa</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rủi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ro</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Giúp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đỡ</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những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người</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gặp</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khó</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khăn</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trong</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cuộc</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sống</a:t>
                      </a:r>
                      <a:r>
                        <a:rPr lang="en-US" sz="2400" b="0" dirty="0">
                          <a:solidFill>
                            <a:srgbClr val="002060"/>
                          </a:solidFill>
                          <a:effectLst/>
                          <a:latin typeface="Cambria" panose="02040503050406030204" pitchFamily="18" charset="0"/>
                          <a:ea typeface="Cambria" panose="02040503050406030204" pitchFamily="18" charset="0"/>
                        </a:rPr>
                        <a:t>.</a:t>
                      </a: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Kiểm</a:t>
                      </a:r>
                      <a:r>
                        <a:rPr lang="en-US" sz="2400" b="0" dirty="0">
                          <a:solidFill>
                            <a:srgbClr val="002060"/>
                          </a:solidFill>
                          <a:effectLst/>
                          <a:latin typeface="Cambria" panose="02040503050406030204" pitchFamily="18" charset="0"/>
                          <a:ea typeface="Cambria" panose="02040503050406030204" pitchFamily="18" charset="0"/>
                        </a:rPr>
                        <a:t> </a:t>
                      </a:r>
                      <a:r>
                        <a:rPr lang="en-US" sz="2400" b="0" dirty="0" err="1">
                          <a:solidFill>
                            <a:srgbClr val="002060"/>
                          </a:solidFill>
                          <a:effectLst/>
                          <a:latin typeface="Cambria" panose="02040503050406030204" pitchFamily="18" charset="0"/>
                          <a:ea typeface="Cambria" panose="02040503050406030204" pitchFamily="18" charset="0"/>
                        </a:rPr>
                        <a:t>soát</a:t>
                      </a:r>
                      <a:r>
                        <a:rPr lang="en-US" sz="2400" b="0" dirty="0">
                          <a:solidFill>
                            <a:srgbClr val="002060"/>
                          </a:solidFill>
                          <a:effectLst/>
                          <a:latin typeface="Cambria" panose="02040503050406030204" pitchFamily="18" charset="0"/>
                          <a:ea typeface="Cambria" panose="02040503050406030204" pitchFamily="18" charset="0"/>
                        </a:rPr>
                        <a:t> chi </a:t>
                      </a:r>
                      <a:r>
                        <a:rPr lang="en-US" sz="2400" b="0" dirty="0" err="1">
                          <a:solidFill>
                            <a:srgbClr val="002060"/>
                          </a:solidFill>
                          <a:effectLst/>
                          <a:latin typeface="Cambria" panose="02040503050406030204" pitchFamily="18" charset="0"/>
                          <a:ea typeface="Cambria" panose="02040503050406030204" pitchFamily="18" charset="0"/>
                        </a:rPr>
                        <a:t>tiêu</a:t>
                      </a:r>
                      <a:endParaRPr lang="en-US" sz="2400" b="0" dirty="0">
                        <a:solidFill>
                          <a:srgbClr val="002060"/>
                        </a:solidFill>
                        <a:effectLst/>
                        <a:latin typeface="Cambria" panose="02040503050406030204" pitchFamily="18" charset="0"/>
                        <a:ea typeface="Cambria" panose="02040503050406030204" pitchFamily="18" charset="0"/>
                      </a:endParaRPr>
                    </a:p>
                    <a:p>
                      <a:pPr marL="0" marR="0" algn="just">
                        <a:lnSpc>
                          <a:spcPct val="130000"/>
                        </a:lnSpc>
                        <a:spcBef>
                          <a:spcPts val="0"/>
                        </a:spcBef>
                        <a:spcAft>
                          <a:spcPts val="0"/>
                        </a:spcAft>
                      </a:pPr>
                      <a:r>
                        <a:rPr lang="en-US" sz="2400" b="0" dirty="0">
                          <a:solidFill>
                            <a:srgbClr val="002060"/>
                          </a:solidFill>
                          <a:effectLst/>
                          <a:latin typeface="Cambria" panose="02040503050406030204" pitchFamily="18" charset="0"/>
                          <a:ea typeface="Cambria" panose="02040503050406030204" pitchFamily="18" charset="0"/>
                        </a:rPr>
                        <a:t> </a:t>
                      </a:r>
                      <a:endParaRPr lang="en-US" sz="2400" b="0" dirty="0">
                        <a:solidFill>
                          <a:srgbClr val="002060"/>
                        </a:solidFill>
                        <a:effectLst/>
                        <a:latin typeface="Cambria" panose="02040503050406030204" pitchFamily="18" charset="0"/>
                        <a:ea typeface="Cambria" panose="020405030504060302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20685006"/>
                  </a:ext>
                </a:extLst>
              </a:tr>
            </a:tbl>
          </a:graphicData>
        </a:graphic>
      </p:graphicFrame>
    </p:spTree>
    <p:extLst>
      <p:ext uri="{BB962C8B-B14F-4D97-AF65-F5344CB8AC3E}">
        <p14:creationId xmlns:p14="http://schemas.microsoft.com/office/powerpoint/2010/main" val="865013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ainting, drawing, fruit, child art&#10;&#10;Description automatically generated">
            <a:extLst>
              <a:ext uri="{FF2B5EF4-FFF2-40B4-BE49-F238E27FC236}">
                <a16:creationId xmlns:a16="http://schemas.microsoft.com/office/drawing/2014/main" id="{77E25B47-679F-BD44-0651-5ACD598FB9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Rectangle: Rounded Corners 3">
            <a:extLst>
              <a:ext uri="{FF2B5EF4-FFF2-40B4-BE49-F238E27FC236}">
                <a16:creationId xmlns:a16="http://schemas.microsoft.com/office/drawing/2014/main" id="{073194EA-CEE9-73EB-0B54-DB07D3A7ACC1}"/>
              </a:ext>
            </a:extLst>
          </p:cNvPr>
          <p:cNvSpPr/>
          <p:nvPr/>
        </p:nvSpPr>
        <p:spPr>
          <a:xfrm>
            <a:off x="266700" y="137160"/>
            <a:ext cx="11658600" cy="6583680"/>
          </a:xfrm>
          <a:prstGeom prst="roundRect">
            <a:avLst>
              <a:gd name="adj" fmla="val 5907"/>
            </a:avLst>
          </a:prstGeom>
          <a:solidFill>
            <a:schemeClr val="bg1">
              <a:alpha val="96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descr="A picture containing animated cartoon, illustration, animation, clipart&#10;&#10;Description automatically generated">
            <a:extLst>
              <a:ext uri="{FF2B5EF4-FFF2-40B4-BE49-F238E27FC236}">
                <a16:creationId xmlns:a16="http://schemas.microsoft.com/office/drawing/2014/main" id="{4D151048-46D9-EBF1-78B4-7159B6ABA07E}"/>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r="52094"/>
          <a:stretch/>
        </p:blipFill>
        <p:spPr>
          <a:xfrm>
            <a:off x="731456" y="3169799"/>
            <a:ext cx="3657664" cy="2861672"/>
          </a:xfrm>
          <a:prstGeom prst="rect">
            <a:avLst/>
          </a:prstGeom>
        </p:spPr>
      </p:pic>
      <p:pic>
        <p:nvPicPr>
          <p:cNvPr id="6" name="Picture 5">
            <a:extLst>
              <a:ext uri="{FF2B5EF4-FFF2-40B4-BE49-F238E27FC236}">
                <a16:creationId xmlns:a16="http://schemas.microsoft.com/office/drawing/2014/main" id="{F479D84B-720B-4B6E-C1BE-476700941E5F}"/>
              </a:ext>
            </a:extLst>
          </p:cNvPr>
          <p:cNvPicPr>
            <a:picLocks noChangeAspect="1"/>
          </p:cNvPicPr>
          <p:nvPr/>
        </p:nvPicPr>
        <p:blipFill>
          <a:blip r:embed="rId4"/>
          <a:stretch>
            <a:fillRect/>
          </a:stretch>
        </p:blipFill>
        <p:spPr>
          <a:xfrm>
            <a:off x="177506" y="1677340"/>
            <a:ext cx="5267214" cy="1360500"/>
          </a:xfrm>
          <a:prstGeom prst="rect">
            <a:avLst/>
          </a:prstGeom>
        </p:spPr>
      </p:pic>
      <p:sp>
        <p:nvSpPr>
          <p:cNvPr id="7" name="Rectangle: Rounded Corners 6">
            <a:extLst>
              <a:ext uri="{FF2B5EF4-FFF2-40B4-BE49-F238E27FC236}">
                <a16:creationId xmlns:a16="http://schemas.microsoft.com/office/drawing/2014/main" id="{A27D9E1B-6C25-5C32-B034-3BE7D5A8FB5F}"/>
              </a:ext>
            </a:extLst>
          </p:cNvPr>
          <p:cNvSpPr/>
          <p:nvPr/>
        </p:nvSpPr>
        <p:spPr>
          <a:xfrm>
            <a:off x="4886960" y="2630190"/>
            <a:ext cx="6776719" cy="2593299"/>
          </a:xfrm>
          <a:prstGeom prst="roundRect">
            <a:avLst/>
          </a:prstGeom>
          <a:solidFill>
            <a:srgbClr val="CCFFCC"/>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800" b="1" dirty="0">
                <a:solidFill>
                  <a:srgbClr val="FF0000"/>
                </a:solidFill>
                <a:latin typeface="Cambria" panose="02040503050406030204" pitchFamily="18" charset="0"/>
                <a:ea typeface="Cambria" panose="02040503050406030204" pitchFamily="18" charset="0"/>
              </a:rPr>
              <a:t>Những người khéo ăn thì no</a:t>
            </a:r>
          </a:p>
          <a:p>
            <a:pPr algn="ctr"/>
            <a:r>
              <a:rPr lang="vi-VN" sz="2800" b="1" dirty="0">
                <a:solidFill>
                  <a:srgbClr val="FF0000"/>
                </a:solidFill>
                <a:latin typeface="Cambria" panose="02040503050406030204" pitchFamily="18" charset="0"/>
                <a:ea typeface="Cambria" panose="02040503050406030204" pitchFamily="18" charset="0"/>
              </a:rPr>
              <a:t>Khéo co thì ấm, khéo đo thì vừa</a:t>
            </a:r>
          </a:p>
          <a:p>
            <a:pPr algn="ctr"/>
            <a:r>
              <a:rPr lang="vi-VN" sz="2800" b="1" dirty="0">
                <a:solidFill>
                  <a:srgbClr val="FF0000"/>
                </a:solidFill>
                <a:latin typeface="Cambria" panose="02040503050406030204" pitchFamily="18" charset="0"/>
                <a:ea typeface="Cambria" panose="02040503050406030204" pitchFamily="18" charset="0"/>
              </a:rPr>
              <a:t>Mua hàng không thiếu, chẳng thừa</a:t>
            </a:r>
          </a:p>
          <a:p>
            <a:pPr algn="ctr"/>
            <a:r>
              <a:rPr lang="vi-VN" sz="2800" b="1" dirty="0">
                <a:solidFill>
                  <a:srgbClr val="FF0000"/>
                </a:solidFill>
                <a:latin typeface="Cambria" panose="02040503050406030204" pitchFamily="18" charset="0"/>
                <a:ea typeface="Cambria" panose="02040503050406030204" pitchFamily="18" charset="0"/>
              </a:rPr>
              <a:t>Dành tiền tiết kiệm phòng ngừa rủi ro.</a:t>
            </a:r>
          </a:p>
        </p:txBody>
      </p:sp>
    </p:spTree>
    <p:extLst>
      <p:ext uri="{BB962C8B-B14F-4D97-AF65-F5344CB8AC3E}">
        <p14:creationId xmlns:p14="http://schemas.microsoft.com/office/powerpoint/2010/main" val="1174242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9Slide.vn</Template>
  <TotalTime>9177</TotalTime>
  <Words>618</Words>
  <Application>Microsoft Office PowerPoint</Application>
  <PresentationFormat>Widescreen</PresentationFormat>
  <Paragraphs>50</Paragraphs>
  <Slides>24</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Cambria</vt:lpstr>
      <vt:lpstr>iCiel Pony</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9Slide.vn</Manager>
  <Company>9Slide.vn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9Slide.vn</dc:subject>
  <dc:creator>huong</dc:creator>
  <dc:description>9Slide.vn</dc:description>
  <cp:lastModifiedBy>Thao Tran</cp:lastModifiedBy>
  <cp:revision>46</cp:revision>
  <dcterms:created xsi:type="dcterms:W3CDTF">2023-06-25T08:24:42Z</dcterms:created>
  <dcterms:modified xsi:type="dcterms:W3CDTF">2024-12-25T05:25:58Z</dcterms:modified>
  <cp:category>9Slide.vn</cp:category>
</cp:coreProperties>
</file>